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  <p:sldMasterId id="2147483653" r:id="rId3"/>
    <p:sldMasterId id="2147483659" r:id="rId4"/>
    <p:sldMasterId id="2147483662" r:id="rId5"/>
  </p:sldMasterIdLst>
  <p:notesMasterIdLst>
    <p:notesMasterId r:id="rId50"/>
  </p:notesMasterIdLst>
  <p:sldIdLst>
    <p:sldId id="256" r:id="rId6"/>
    <p:sldId id="290" r:id="rId7"/>
    <p:sldId id="291" r:id="rId8"/>
    <p:sldId id="300" r:id="rId9"/>
    <p:sldId id="301" r:id="rId10"/>
    <p:sldId id="302" r:id="rId11"/>
    <p:sldId id="303" r:id="rId12"/>
    <p:sldId id="305" r:id="rId13"/>
    <p:sldId id="304" r:id="rId14"/>
    <p:sldId id="306" r:id="rId15"/>
    <p:sldId id="307" r:id="rId16"/>
    <p:sldId id="308" r:id="rId17"/>
    <p:sldId id="309" r:id="rId18"/>
    <p:sldId id="338" r:id="rId19"/>
    <p:sldId id="311" r:id="rId20"/>
    <p:sldId id="312" r:id="rId21"/>
    <p:sldId id="314" r:id="rId22"/>
    <p:sldId id="313" r:id="rId23"/>
    <p:sldId id="339" r:id="rId24"/>
    <p:sldId id="316" r:id="rId25"/>
    <p:sldId id="318" r:id="rId26"/>
    <p:sldId id="317" r:id="rId27"/>
    <p:sldId id="319" r:id="rId28"/>
    <p:sldId id="320" r:id="rId29"/>
    <p:sldId id="321" r:id="rId30"/>
    <p:sldId id="323" r:id="rId31"/>
    <p:sldId id="324" r:id="rId32"/>
    <p:sldId id="322" r:id="rId33"/>
    <p:sldId id="325" r:id="rId34"/>
    <p:sldId id="326" r:id="rId35"/>
    <p:sldId id="328" r:id="rId36"/>
    <p:sldId id="327" r:id="rId37"/>
    <p:sldId id="330" r:id="rId38"/>
    <p:sldId id="331" r:id="rId39"/>
    <p:sldId id="334" r:id="rId40"/>
    <p:sldId id="335" r:id="rId41"/>
    <p:sldId id="336" r:id="rId42"/>
    <p:sldId id="333" r:id="rId43"/>
    <p:sldId id="332" r:id="rId44"/>
    <p:sldId id="337" r:id="rId45"/>
    <p:sldId id="340" r:id="rId46"/>
    <p:sldId id="341" r:id="rId47"/>
    <p:sldId id="342" r:id="rId48"/>
    <p:sldId id="284" r:id="rId49"/>
  </p:sldIdLst>
  <p:sldSz cx="13004800" cy="812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Vista Sans OT Reg" charset="0"/>
        <a:ea typeface="ヒラギノ角ゴ ProN W3" charset="0"/>
        <a:cs typeface="ヒラギノ角ゴ ProN W3" charset="0"/>
        <a:sym typeface="Vista Sans OT Reg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Vista Sans OT Reg" charset="0"/>
        <a:ea typeface="ヒラギノ角ゴ ProN W3" charset="0"/>
        <a:cs typeface="ヒラギノ角ゴ ProN W3" charset="0"/>
        <a:sym typeface="Vista Sans OT Reg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Vista Sans OT Reg" charset="0"/>
        <a:ea typeface="ヒラギノ角ゴ ProN W3" charset="0"/>
        <a:cs typeface="ヒラギノ角ゴ ProN W3" charset="0"/>
        <a:sym typeface="Vista Sans OT Reg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Vista Sans OT Reg" charset="0"/>
        <a:ea typeface="ヒラギノ角ゴ ProN W3" charset="0"/>
        <a:cs typeface="ヒラギノ角ゴ ProN W3" charset="0"/>
        <a:sym typeface="Vista Sans OT Reg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Vista Sans OT Reg" charset="0"/>
        <a:ea typeface="ヒラギノ角ゴ ProN W3" charset="0"/>
        <a:cs typeface="ヒラギノ角ゴ ProN W3" charset="0"/>
        <a:sym typeface="Vista Sans OT Reg" charset="0"/>
      </a:defRPr>
    </a:lvl5pPr>
    <a:lvl6pPr marL="2286000" algn="l" defTabSz="457200" rtl="0" eaLnBrk="1" latinLnBrk="0" hangingPunct="1">
      <a:defRPr sz="2400" kern="1200">
        <a:solidFill>
          <a:srgbClr val="000000"/>
        </a:solidFill>
        <a:latin typeface="Vista Sans OT Reg" charset="0"/>
        <a:ea typeface="ヒラギノ角ゴ ProN W3" charset="0"/>
        <a:cs typeface="ヒラギノ角ゴ ProN W3" charset="0"/>
        <a:sym typeface="Vista Sans OT Reg" charset="0"/>
      </a:defRPr>
    </a:lvl6pPr>
    <a:lvl7pPr marL="2743200" algn="l" defTabSz="457200" rtl="0" eaLnBrk="1" latinLnBrk="0" hangingPunct="1">
      <a:defRPr sz="2400" kern="1200">
        <a:solidFill>
          <a:srgbClr val="000000"/>
        </a:solidFill>
        <a:latin typeface="Vista Sans OT Reg" charset="0"/>
        <a:ea typeface="ヒラギノ角ゴ ProN W3" charset="0"/>
        <a:cs typeface="ヒラギノ角ゴ ProN W3" charset="0"/>
        <a:sym typeface="Vista Sans OT Reg" charset="0"/>
      </a:defRPr>
    </a:lvl7pPr>
    <a:lvl8pPr marL="3200400" algn="l" defTabSz="457200" rtl="0" eaLnBrk="1" latinLnBrk="0" hangingPunct="1">
      <a:defRPr sz="2400" kern="1200">
        <a:solidFill>
          <a:srgbClr val="000000"/>
        </a:solidFill>
        <a:latin typeface="Vista Sans OT Reg" charset="0"/>
        <a:ea typeface="ヒラギノ角ゴ ProN W3" charset="0"/>
        <a:cs typeface="ヒラギノ角ゴ ProN W3" charset="0"/>
        <a:sym typeface="Vista Sans OT Reg" charset="0"/>
      </a:defRPr>
    </a:lvl8pPr>
    <a:lvl9pPr marL="3657600" algn="l" defTabSz="457200" rtl="0" eaLnBrk="1" latinLnBrk="0" hangingPunct="1">
      <a:defRPr sz="2400" kern="1200">
        <a:solidFill>
          <a:srgbClr val="000000"/>
        </a:solidFill>
        <a:latin typeface="Vista Sans OT Reg" charset="0"/>
        <a:ea typeface="ヒラギノ角ゴ ProN W3" charset="0"/>
        <a:cs typeface="ヒラギノ角ゴ ProN W3" charset="0"/>
        <a:sym typeface="Vista Sans OT Reg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5999"/>
    <a:srgbClr val="FFFFFF"/>
    <a:srgbClr val="DFEECE"/>
    <a:srgbClr val="CF7843"/>
    <a:srgbClr val="E1AD4F"/>
    <a:srgbClr val="719150"/>
    <a:srgbClr val="458281"/>
    <a:srgbClr val="4663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0" y="-112"/>
      </p:cViewPr>
      <p:guideLst>
        <p:guide orient="horz" pos="2560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50" Type="http://schemas.openxmlformats.org/officeDocument/2006/relationships/notesMaster" Target="notesMasters/notes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defRPr sz="1200"/>
            </a:lvl1pPr>
          </a:lstStyle>
          <a:p>
            <a:pPr>
              <a:defRPr/>
            </a:pPr>
            <a:fld id="{C0BD6D1A-22FB-7843-AAA7-78750866F85A}" type="datetime1">
              <a:rPr lang="en-US"/>
              <a:pPr>
                <a:defRPr/>
              </a:pPr>
              <a:t>10/19/12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defRPr sz="1200"/>
            </a:lvl1pPr>
          </a:lstStyle>
          <a:p>
            <a:pPr>
              <a:defRPr/>
            </a:pPr>
            <a:fld id="{7830E76E-F1D7-AA4C-BD67-01E2416D8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88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Geneva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2">
            <a:alpha val="58038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1497956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48346298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90197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87400" y="1943100"/>
            <a:ext cx="11430000" cy="3784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31114"/>
      </p:ext>
    </p:extLst>
  </p:cSld>
  <p:clrMapOvr>
    <a:masterClrMapping/>
  </p:clrMapOvr>
  <p:transition xmlns:p14="http://schemas.microsoft.com/office/powerpoint/2010/main"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62399"/>
      </p:ext>
    </p:extLst>
  </p:cSld>
  <p:clrMapOvr>
    <a:masterClrMapping/>
  </p:clrMapOvr>
  <p:transition xmlns:p14="http://schemas.microsoft.com/office/powerpoint/2010/main"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7400" y="1612900"/>
            <a:ext cx="5632450" cy="595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2250" y="1612900"/>
            <a:ext cx="5632450" cy="595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92874"/>
      </p:ext>
    </p:extLst>
  </p:cSld>
  <p:clrMapOvr>
    <a:masterClrMapping/>
  </p:clrMapOvr>
  <p:transition xmlns:p14="http://schemas.microsoft.com/office/powerpoint/2010/main"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852668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3.xml"/><Relationship Id="rId3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0"/>
            <a:ext cx="13004800" cy="8128000"/>
          </a:xfrm>
          <a:prstGeom prst="rect">
            <a:avLst/>
          </a:prstGeom>
          <a:solidFill>
            <a:schemeClr val="bg2"/>
          </a:solidFill>
          <a:ln w="203200" cap="flat" cmpd="sng" algn="ctr">
            <a:solidFill>
              <a:schemeClr val="accent5"/>
            </a:solidFill>
            <a:prstDash val="solid"/>
            <a:miter lim="800000"/>
            <a:headEnd type="arrow" w="med" len="med"/>
            <a:tailEnd type="none" w="med" len="med"/>
          </a:ln>
          <a:effectLst/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/>
          </a:p>
        </p:txBody>
      </p:sp>
      <p:pic>
        <p:nvPicPr>
          <p:cNvPr id="1027" name="Picture 2" descr="fb_logo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800" y="2998788"/>
            <a:ext cx="8153400" cy="167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18" r:id="rId1"/>
  </p:sldLayoutIdLst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+mj-lt"/>
          <a:ea typeface="+mj-ea"/>
          <a:cs typeface="+mj-cs"/>
          <a:sym typeface="Vista Sans OT Bold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Vista Sans OT Bold" pitchFamily="-65" charset="0"/>
          <a:ea typeface="ヒラギノ角ゴ ProN W6" pitchFamily="-65" charset="-128"/>
          <a:cs typeface="ヒラギノ角ゴ ProN W6" pitchFamily="-65" charset="-128"/>
          <a:sym typeface="Vista Sans OT Bold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Vista Sans OT Bold" pitchFamily="-65" charset="0"/>
          <a:ea typeface="ヒラギノ角ゴ ProN W6" pitchFamily="-65" charset="-128"/>
          <a:cs typeface="ヒラギノ角ゴ ProN W6" pitchFamily="-65" charset="-128"/>
          <a:sym typeface="Vista Sans OT Bold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Vista Sans OT Bold" pitchFamily="-65" charset="0"/>
          <a:ea typeface="ヒラギノ角ゴ ProN W6" pitchFamily="-65" charset="-128"/>
          <a:cs typeface="ヒラギノ角ゴ ProN W6" pitchFamily="-65" charset="-128"/>
          <a:sym typeface="Vista Sans OT Bold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Vista Sans OT Bold" pitchFamily="-65" charset="0"/>
          <a:ea typeface="ヒラギノ角ゴ ProN W6" pitchFamily="-65" charset="-128"/>
          <a:cs typeface="ヒラギノ角ゴ ProN W6" pitchFamily="-65" charset="-128"/>
          <a:sym typeface="Vista Sans OT Bold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Vista Sans OT Bold" pitchFamily="-65" charset="0"/>
          <a:ea typeface="ヒラギノ角ゴ ProN W6" pitchFamily="-65" charset="-128"/>
          <a:cs typeface="ヒラギノ角ゴ ProN W6" pitchFamily="-65" charset="-128"/>
          <a:sym typeface="Vista Sans OT Bold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Vista Sans OT Bold" pitchFamily="-65" charset="0"/>
          <a:ea typeface="ヒラギノ角ゴ ProN W6" pitchFamily="-65" charset="-128"/>
          <a:cs typeface="ヒラギノ角ゴ ProN W6" pitchFamily="-65" charset="-128"/>
          <a:sym typeface="Vista Sans OT Bold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Vista Sans OT Bold" pitchFamily="-65" charset="0"/>
          <a:ea typeface="ヒラギノ角ゴ ProN W6" pitchFamily="-65" charset="-128"/>
          <a:cs typeface="ヒラギノ角ゴ ProN W6" pitchFamily="-65" charset="-128"/>
          <a:sym typeface="Vista Sans OT Bold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Vista Sans OT Bold" pitchFamily="-65" charset="0"/>
          <a:ea typeface="ヒラギノ角ゴ ProN W6" pitchFamily="-65" charset="-128"/>
          <a:cs typeface="ヒラギノ角ゴ ProN W6" pitchFamily="-65" charset="-128"/>
          <a:sym typeface="Vista Sans OT Bold" pitchFamily="-65" charset="0"/>
        </a:defRPr>
      </a:lvl9pPr>
    </p:titleStyle>
    <p:bodyStyle>
      <a:lvl1pPr marL="342900" indent="-342900" algn="ctr" rtl="0" eaLnBrk="0" fontAlgn="base" hangingPunct="0">
        <a:spcBef>
          <a:spcPts val="2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42950" indent="-285750" algn="ctr" rtl="0" eaLnBrk="0" fontAlgn="base" hangingPunct="0">
        <a:spcBef>
          <a:spcPts val="2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43000" indent="-228600" algn="ctr" rtl="0" eaLnBrk="0" fontAlgn="base" hangingPunct="0">
        <a:spcBef>
          <a:spcPts val="2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228600" algn="ctr" rtl="0" eaLnBrk="0" fontAlgn="base" hangingPunct="0">
        <a:spcBef>
          <a:spcPts val="2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57400" indent="-228600" algn="ctr" rtl="0" eaLnBrk="0" fontAlgn="base" hangingPunct="0">
        <a:spcBef>
          <a:spcPts val="2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ts val="2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  <a:sym typeface="Helvetica" pitchFamily="-65" charset="0"/>
        </a:defRPr>
      </a:lvl6pPr>
      <a:lvl7pPr marL="914400" algn="ctr" rtl="0" fontAlgn="base">
        <a:spcBef>
          <a:spcPts val="2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  <a:sym typeface="Helvetica" pitchFamily="-65" charset="0"/>
        </a:defRPr>
      </a:lvl7pPr>
      <a:lvl8pPr marL="1371600" algn="ctr" rtl="0" fontAlgn="base">
        <a:spcBef>
          <a:spcPts val="2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  <a:sym typeface="Helvetica" pitchFamily="-65" charset="0"/>
        </a:defRPr>
      </a:lvl8pPr>
      <a:lvl9pPr marL="1828800" algn="ctr" rtl="0" fontAlgn="base">
        <a:spcBef>
          <a:spcPts val="2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  <a:sym typeface="Helvetica" pitchFamily="-65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0" y="0"/>
            <a:ext cx="13004800" cy="8128000"/>
          </a:xfrm>
          <a:prstGeom prst="rect">
            <a:avLst/>
          </a:prstGeom>
          <a:solidFill>
            <a:srgbClr val="375999"/>
          </a:solidFill>
          <a:ln w="203200">
            <a:solidFill>
              <a:srgbClr val="6B84B5"/>
            </a:solidFill>
            <a:miter lim="800000"/>
            <a:headEnd type="arrow" w="med" len="med"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205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87400" y="1943100"/>
            <a:ext cx="11430000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Vista Sans OT Medium" charset="0"/>
              </a:rPr>
              <a:t>Click to edit Master title style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7400" y="6448425"/>
            <a:ext cx="114173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Vista Sans OT Reg" charset="0"/>
              </a:rPr>
              <a:t>Click to edit Master text styles</a:t>
            </a:r>
          </a:p>
          <a:p>
            <a:pPr lvl="1"/>
            <a:r>
              <a:rPr lang="en-US">
                <a:sym typeface="Vista Sans OT Reg" charset="0"/>
              </a:rPr>
              <a:t>Second level</a:t>
            </a:r>
          </a:p>
          <a:p>
            <a:pPr lvl="2"/>
            <a:r>
              <a:rPr lang="en-US">
                <a:sym typeface="Vista Sans OT Reg" charset="0"/>
              </a:rPr>
              <a:t>Third level</a:t>
            </a:r>
          </a:p>
        </p:txBody>
      </p:sp>
      <p:pic>
        <p:nvPicPr>
          <p:cNvPr id="205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3" y="695325"/>
            <a:ext cx="16637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</p:sldLayoutIdLst>
  <p:transition xmlns:p14="http://schemas.microsoft.com/office/powerpoint/2010/main" spd="slow">
    <p:fade thruBlk="1"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+mj-lt"/>
          <a:ea typeface="+mj-ea"/>
          <a:cs typeface="+mj-cs"/>
          <a:sym typeface="Vista Sans OT Medium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Vista Sans OT Medium" pitchFamily="-65" charset="0"/>
          <a:ea typeface="ヒラギノ角ゴ ProN W6" pitchFamily="-65" charset="-128"/>
          <a:cs typeface="ヒラギノ角ゴ ProN W6" pitchFamily="-65" charset="-128"/>
          <a:sym typeface="Vista Sans OT Medium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Vista Sans OT Medium" pitchFamily="-65" charset="0"/>
          <a:ea typeface="ヒラギノ角ゴ ProN W6" pitchFamily="-65" charset="-128"/>
          <a:cs typeface="ヒラギノ角ゴ ProN W6" pitchFamily="-65" charset="-128"/>
          <a:sym typeface="Vista Sans OT Medium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Vista Sans OT Medium" pitchFamily="-65" charset="0"/>
          <a:ea typeface="ヒラギノ角ゴ ProN W6" pitchFamily="-65" charset="-128"/>
          <a:cs typeface="ヒラギノ角ゴ ProN W6" pitchFamily="-65" charset="-128"/>
          <a:sym typeface="Vista Sans OT Medium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Vista Sans OT Medium" pitchFamily="-65" charset="0"/>
          <a:ea typeface="ヒラギノ角ゴ ProN W6" pitchFamily="-65" charset="-128"/>
          <a:cs typeface="ヒラギノ角ゴ ProN W6" pitchFamily="-65" charset="-128"/>
          <a:sym typeface="Vista Sans OT Medium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Vista Sans OT Medium" pitchFamily="-65" charset="0"/>
          <a:ea typeface="ヒラギノ角ゴ ProN W6" pitchFamily="-65" charset="-128"/>
          <a:cs typeface="ヒラギノ角ゴ ProN W6" pitchFamily="-65" charset="-128"/>
          <a:sym typeface="Vista Sans OT Medium" pitchFamily="-65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Vista Sans OT Medium" pitchFamily="-65" charset="0"/>
          <a:ea typeface="ヒラギノ角ゴ ProN W6" pitchFamily="-65" charset="-128"/>
          <a:cs typeface="ヒラギノ角ゴ ProN W6" pitchFamily="-65" charset="-128"/>
          <a:sym typeface="Vista Sans OT Medium" pitchFamily="-65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Vista Sans OT Medium" pitchFamily="-65" charset="0"/>
          <a:ea typeface="ヒラギノ角ゴ ProN W6" pitchFamily="-65" charset="-128"/>
          <a:cs typeface="ヒラギノ角ゴ ProN W6" pitchFamily="-65" charset="-128"/>
          <a:sym typeface="Vista Sans OT Medium" pitchFamily="-65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Vista Sans OT Medium" pitchFamily="-65" charset="0"/>
          <a:ea typeface="ヒラギノ角ゴ ProN W6" pitchFamily="-65" charset="-128"/>
          <a:cs typeface="ヒラギノ角ゴ ProN W6" pitchFamily="-65" charset="-128"/>
          <a:sym typeface="Vista Sans OT Medium" pitchFamily="-65" charset="0"/>
        </a:defRPr>
      </a:lvl9pPr>
    </p:titleStyle>
    <p:bodyStyle>
      <a:lvl1pPr marL="342900" indent="-342900" algn="l" rtl="0" eaLnBrk="0" fontAlgn="base" hangingPunct="0">
        <a:spcBef>
          <a:spcPts val="200"/>
        </a:spcBef>
        <a:spcAft>
          <a:spcPct val="0"/>
        </a:spcAft>
        <a:buChar char="•"/>
        <a:defRPr sz="3200">
          <a:solidFill>
            <a:srgbClr val="AFBEE3"/>
          </a:solidFill>
          <a:latin typeface="+mn-lt"/>
          <a:ea typeface="+mn-ea"/>
          <a:cs typeface="+mn-cs"/>
          <a:sym typeface="Vista Sans OT Reg" charset="0"/>
        </a:defRPr>
      </a:lvl1pPr>
      <a:lvl2pPr marL="742950" indent="-285750" algn="l" rtl="0" eaLnBrk="0" fontAlgn="base" hangingPunct="0">
        <a:spcBef>
          <a:spcPts val="200"/>
        </a:spcBef>
        <a:spcAft>
          <a:spcPct val="0"/>
        </a:spcAft>
        <a:buChar char="–"/>
        <a:defRPr sz="2800">
          <a:solidFill>
            <a:srgbClr val="AFBEE3"/>
          </a:solidFill>
          <a:latin typeface="+mn-lt"/>
          <a:ea typeface="+mn-ea"/>
          <a:cs typeface="+mn-cs"/>
          <a:sym typeface="Vista Sans OT Reg" charset="0"/>
        </a:defRPr>
      </a:lvl2pPr>
      <a:lvl3pPr marL="1143000" indent="-228600" algn="l" rtl="0" eaLnBrk="0" fontAlgn="base" hangingPunct="0">
        <a:spcBef>
          <a:spcPts val="200"/>
        </a:spcBef>
        <a:spcAft>
          <a:spcPct val="0"/>
        </a:spcAft>
        <a:buChar char="•"/>
        <a:defRPr sz="2400">
          <a:solidFill>
            <a:srgbClr val="AFBEE3"/>
          </a:solidFill>
          <a:latin typeface="+mn-lt"/>
          <a:ea typeface="+mn-ea"/>
          <a:cs typeface="+mn-cs"/>
          <a:sym typeface="Vista Sans OT Reg" charset="0"/>
        </a:defRPr>
      </a:lvl3pPr>
      <a:lvl4pPr marL="1600200" indent="-228600" algn="l" rtl="0" eaLnBrk="0" fontAlgn="base" hangingPunct="0">
        <a:spcBef>
          <a:spcPts val="200"/>
        </a:spcBef>
        <a:spcAft>
          <a:spcPct val="0"/>
        </a:spcAft>
        <a:buChar char="–"/>
        <a:defRPr sz="2000">
          <a:solidFill>
            <a:srgbClr val="AFBEE3"/>
          </a:solidFill>
          <a:latin typeface="+mn-lt"/>
          <a:ea typeface="+mn-ea"/>
          <a:cs typeface="+mn-cs"/>
          <a:sym typeface="Vista Sans OT Reg" charset="0"/>
        </a:defRPr>
      </a:lvl4pPr>
      <a:lvl5pPr marL="2057400" indent="-228600" algn="l" rtl="0" eaLnBrk="0" fontAlgn="base" hangingPunct="0">
        <a:spcBef>
          <a:spcPts val="200"/>
        </a:spcBef>
        <a:spcAft>
          <a:spcPct val="0"/>
        </a:spcAft>
        <a:buChar char="»"/>
        <a:defRPr sz="2000">
          <a:solidFill>
            <a:srgbClr val="AFBEE3"/>
          </a:solidFill>
          <a:latin typeface="+mn-lt"/>
          <a:ea typeface="+mn-ea"/>
          <a:cs typeface="+mn-cs"/>
          <a:sym typeface="Vista Sans OT Reg" charset="0"/>
        </a:defRPr>
      </a:lvl5pPr>
      <a:lvl6pPr marL="457200" algn="l" rtl="0" fontAlgn="base">
        <a:spcBef>
          <a:spcPts val="200"/>
        </a:spcBef>
        <a:spcAft>
          <a:spcPct val="0"/>
        </a:spcAft>
        <a:defRPr>
          <a:solidFill>
            <a:srgbClr val="AFBEE3"/>
          </a:solidFill>
          <a:latin typeface="+mn-lt"/>
          <a:ea typeface="+mn-ea"/>
          <a:cs typeface="+mn-cs"/>
          <a:sym typeface="Vista Sans OT Reg" pitchFamily="-65" charset="0"/>
        </a:defRPr>
      </a:lvl6pPr>
      <a:lvl7pPr marL="914400" algn="l" rtl="0" fontAlgn="base">
        <a:spcBef>
          <a:spcPts val="200"/>
        </a:spcBef>
        <a:spcAft>
          <a:spcPct val="0"/>
        </a:spcAft>
        <a:defRPr>
          <a:solidFill>
            <a:srgbClr val="AFBEE3"/>
          </a:solidFill>
          <a:latin typeface="+mn-lt"/>
          <a:ea typeface="+mn-ea"/>
          <a:cs typeface="+mn-cs"/>
          <a:sym typeface="Vista Sans OT Reg" pitchFamily="-65" charset="0"/>
        </a:defRPr>
      </a:lvl7pPr>
      <a:lvl8pPr marL="1371600" algn="l" rtl="0" fontAlgn="base">
        <a:spcBef>
          <a:spcPts val="200"/>
        </a:spcBef>
        <a:spcAft>
          <a:spcPct val="0"/>
        </a:spcAft>
        <a:defRPr>
          <a:solidFill>
            <a:srgbClr val="AFBEE3"/>
          </a:solidFill>
          <a:latin typeface="+mn-lt"/>
          <a:ea typeface="+mn-ea"/>
          <a:cs typeface="+mn-cs"/>
          <a:sym typeface="Vista Sans OT Reg" pitchFamily="-65" charset="0"/>
        </a:defRPr>
      </a:lvl8pPr>
      <a:lvl9pPr marL="1828800" algn="l" rtl="0" fontAlgn="base">
        <a:spcBef>
          <a:spcPts val="200"/>
        </a:spcBef>
        <a:spcAft>
          <a:spcPct val="0"/>
        </a:spcAft>
        <a:defRPr>
          <a:solidFill>
            <a:srgbClr val="AFBEE3"/>
          </a:solidFill>
          <a:latin typeface="+mn-lt"/>
          <a:ea typeface="+mn-ea"/>
          <a:cs typeface="+mn-cs"/>
          <a:sym typeface="Vista Sans OT Reg" pitchFamily="-65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3004800" cy="8128000"/>
          </a:xfrm>
          <a:prstGeom prst="rect">
            <a:avLst/>
          </a:prstGeom>
          <a:solidFill>
            <a:srgbClr val="375999"/>
          </a:solidFill>
          <a:ln w="203200">
            <a:solidFill>
              <a:srgbClr val="6B84B5"/>
            </a:solidFill>
            <a:miter lim="800000"/>
            <a:headEnd type="arrow" w="med" len="med"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307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87400" y="1943100"/>
            <a:ext cx="11430000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Vista Sans OT Medium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1" r:id="rId1"/>
  </p:sldLayoutIdLst>
  <p:transition xmlns:p14="http://schemas.microsoft.com/office/powerpoint/2010/main" spd="slow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+mj-lt"/>
          <a:ea typeface="+mj-ea"/>
          <a:cs typeface="+mj-cs"/>
          <a:sym typeface="Vista Sans OT Medium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Vista Sans OT Medium" pitchFamily="-65" charset="0"/>
          <a:ea typeface="ヒラギノ角ゴ ProN W6" pitchFamily="-65" charset="-128"/>
          <a:cs typeface="ヒラギノ角ゴ ProN W6" pitchFamily="-65" charset="-128"/>
          <a:sym typeface="Vista Sans OT Medium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Vista Sans OT Medium" pitchFamily="-65" charset="0"/>
          <a:ea typeface="ヒラギノ角ゴ ProN W6" pitchFamily="-65" charset="-128"/>
          <a:cs typeface="ヒラギノ角ゴ ProN W6" pitchFamily="-65" charset="-128"/>
          <a:sym typeface="Vista Sans OT Medium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Vista Sans OT Medium" pitchFamily="-65" charset="0"/>
          <a:ea typeface="ヒラギノ角ゴ ProN W6" pitchFamily="-65" charset="-128"/>
          <a:cs typeface="ヒラギノ角ゴ ProN W6" pitchFamily="-65" charset="-128"/>
          <a:sym typeface="Vista Sans OT Medium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Vista Sans OT Medium" pitchFamily="-65" charset="0"/>
          <a:ea typeface="ヒラギノ角ゴ ProN W6" pitchFamily="-65" charset="-128"/>
          <a:cs typeface="ヒラギノ角ゴ ProN W6" pitchFamily="-65" charset="-128"/>
          <a:sym typeface="Vista Sans OT Medium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Vista Sans OT Medium" pitchFamily="-65" charset="0"/>
          <a:ea typeface="ヒラギノ角ゴ ProN W6" pitchFamily="-65" charset="-128"/>
          <a:cs typeface="ヒラギノ角ゴ ProN W6" pitchFamily="-65" charset="-128"/>
          <a:sym typeface="Vista Sans OT Medium" pitchFamily="-65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Vista Sans OT Medium" pitchFamily="-65" charset="0"/>
          <a:ea typeface="ヒラギノ角ゴ ProN W6" pitchFamily="-65" charset="-128"/>
          <a:cs typeface="ヒラギノ角ゴ ProN W6" pitchFamily="-65" charset="-128"/>
          <a:sym typeface="Vista Sans OT Medium" pitchFamily="-65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Vista Sans OT Medium" pitchFamily="-65" charset="0"/>
          <a:ea typeface="ヒラギノ角ゴ ProN W6" pitchFamily="-65" charset="-128"/>
          <a:cs typeface="ヒラギノ角ゴ ProN W6" pitchFamily="-65" charset="-128"/>
          <a:sym typeface="Vista Sans OT Medium" pitchFamily="-65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Vista Sans OT Medium" pitchFamily="-65" charset="0"/>
          <a:ea typeface="ヒラギノ角ゴ ProN W6" pitchFamily="-65" charset="-128"/>
          <a:cs typeface="ヒラギノ角ゴ ProN W6" pitchFamily="-65" charset="-128"/>
          <a:sym typeface="Vista Sans OT Medium" pitchFamily="-65" charset="0"/>
        </a:defRPr>
      </a:lvl9pPr>
    </p:titleStyle>
    <p:bodyStyle>
      <a:lvl1pPr marL="342900" indent="-342900" algn="ctr" rtl="0" eaLnBrk="0" fontAlgn="base" hangingPunct="0">
        <a:spcBef>
          <a:spcPts val="2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42950" indent="-285750" algn="ctr" rtl="0" eaLnBrk="0" fontAlgn="base" hangingPunct="0">
        <a:spcBef>
          <a:spcPts val="2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43000" indent="-228600" algn="ctr" rtl="0" eaLnBrk="0" fontAlgn="base" hangingPunct="0">
        <a:spcBef>
          <a:spcPts val="2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228600" algn="ctr" rtl="0" eaLnBrk="0" fontAlgn="base" hangingPunct="0">
        <a:spcBef>
          <a:spcPts val="2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57400" indent="-228600" algn="ctr" rtl="0" eaLnBrk="0" fontAlgn="base" hangingPunct="0">
        <a:spcBef>
          <a:spcPts val="2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ts val="2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  <a:sym typeface="Helvetica" pitchFamily="-65" charset="0"/>
        </a:defRPr>
      </a:lvl6pPr>
      <a:lvl7pPr marL="914400" algn="ctr" rtl="0" fontAlgn="base">
        <a:spcBef>
          <a:spcPts val="2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  <a:sym typeface="Helvetica" pitchFamily="-65" charset="0"/>
        </a:defRPr>
      </a:lvl7pPr>
      <a:lvl8pPr marL="1371600" algn="ctr" rtl="0" fontAlgn="base">
        <a:spcBef>
          <a:spcPts val="2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  <a:sym typeface="Helvetica" pitchFamily="-65" charset="0"/>
        </a:defRPr>
      </a:lvl8pPr>
      <a:lvl9pPr marL="1828800" algn="ctr" rtl="0" fontAlgn="base">
        <a:spcBef>
          <a:spcPts val="2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  <a:sym typeface="Helvetica" pitchFamily="-65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0" y="0"/>
            <a:ext cx="13004800" cy="8128000"/>
          </a:xfrm>
          <a:prstGeom prst="rect">
            <a:avLst/>
          </a:prstGeom>
          <a:solidFill>
            <a:schemeClr val="bg1"/>
          </a:solidFill>
          <a:ln w="203200">
            <a:solidFill>
              <a:srgbClr val="FFFFFF"/>
            </a:solidFill>
            <a:miter lim="800000"/>
            <a:headEnd type="arrow" w="med" len="med"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512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87400" y="647700"/>
            <a:ext cx="114173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Vista Sans OT Medium" charset="0"/>
              </a:rPr>
              <a:t>Click to edit Master title style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7400" y="1612900"/>
            <a:ext cx="11417300" cy="595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Vista Sans OT Reg" charset="0"/>
              </a:rPr>
              <a:t>Click to edit Master text styles</a:t>
            </a:r>
          </a:p>
          <a:p>
            <a:pPr lvl="1"/>
            <a:r>
              <a:rPr lang="en-US">
                <a:sym typeface="Vista Sans OT Reg" charset="0"/>
              </a:rPr>
              <a:t>Second level</a:t>
            </a:r>
          </a:p>
          <a:p>
            <a:pPr lvl="2"/>
            <a:r>
              <a:rPr lang="en-US">
                <a:sym typeface="Vista Sans OT Reg" charset="0"/>
              </a:rPr>
              <a:t>Third level</a:t>
            </a:r>
          </a:p>
          <a:p>
            <a:pPr lvl="3"/>
            <a:r>
              <a:rPr lang="en-US">
                <a:sym typeface="Vista Sans OT Reg" charset="0"/>
              </a:rPr>
              <a:t>Fourth level</a:t>
            </a:r>
          </a:p>
          <a:p>
            <a:pPr lvl="4"/>
            <a:r>
              <a:rPr lang="en-US">
                <a:sym typeface="Vista Sans OT Reg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ransition xmlns:p14="http://schemas.microsoft.com/office/powerpoint/2010/main" spd="med">
    <p:dissolv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+mj-lt"/>
          <a:ea typeface="+mj-ea"/>
          <a:cs typeface="+mj-cs"/>
          <a:sym typeface="Vista Sans OT Medium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Vista Sans OT Medium" pitchFamily="-65" charset="0"/>
          <a:ea typeface="ヒラギノ角ゴ ProN W6" pitchFamily="-65" charset="-128"/>
          <a:cs typeface="ヒラギノ角ゴ ProN W6" pitchFamily="-65" charset="-128"/>
          <a:sym typeface="Vista Sans OT Medium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Vista Sans OT Medium" pitchFamily="-65" charset="0"/>
          <a:ea typeface="ヒラギノ角ゴ ProN W6" pitchFamily="-65" charset="-128"/>
          <a:cs typeface="ヒラギノ角ゴ ProN W6" pitchFamily="-65" charset="-128"/>
          <a:sym typeface="Vista Sans OT Medium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Vista Sans OT Medium" pitchFamily="-65" charset="0"/>
          <a:ea typeface="ヒラギノ角ゴ ProN W6" pitchFamily="-65" charset="-128"/>
          <a:cs typeface="ヒラギノ角ゴ ProN W6" pitchFamily="-65" charset="-128"/>
          <a:sym typeface="Vista Sans OT Medium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Vista Sans OT Medium" pitchFamily="-65" charset="0"/>
          <a:ea typeface="ヒラギノ角ゴ ProN W6" pitchFamily="-65" charset="-128"/>
          <a:cs typeface="ヒラギノ角ゴ ProN W6" pitchFamily="-65" charset="-128"/>
          <a:sym typeface="Vista Sans OT Medium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Vista Sans OT Medium" pitchFamily="-65" charset="0"/>
          <a:ea typeface="ヒラギノ角ゴ ProN W6" pitchFamily="-65" charset="-128"/>
          <a:cs typeface="ヒラギノ角ゴ ProN W6" pitchFamily="-65" charset="-128"/>
          <a:sym typeface="Vista Sans OT Medium" pitchFamily="-65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Vista Sans OT Medium" pitchFamily="-65" charset="0"/>
          <a:ea typeface="ヒラギノ角ゴ ProN W6" pitchFamily="-65" charset="-128"/>
          <a:cs typeface="ヒラギノ角ゴ ProN W6" pitchFamily="-65" charset="-128"/>
          <a:sym typeface="Vista Sans OT Medium" pitchFamily="-65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Vista Sans OT Medium" pitchFamily="-65" charset="0"/>
          <a:ea typeface="ヒラギノ角ゴ ProN W6" pitchFamily="-65" charset="-128"/>
          <a:cs typeface="ヒラギノ角ゴ ProN W6" pitchFamily="-65" charset="-128"/>
          <a:sym typeface="Vista Sans OT Medium" pitchFamily="-65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Vista Sans OT Medium" pitchFamily="-65" charset="0"/>
          <a:ea typeface="ヒラギノ角ゴ ProN W6" pitchFamily="-65" charset="-128"/>
          <a:cs typeface="ヒラギノ角ゴ ProN W6" pitchFamily="-65" charset="-128"/>
          <a:sym typeface="Vista Sans OT Medium" pitchFamily="-65" charset="0"/>
        </a:defRPr>
      </a:lvl9pPr>
    </p:titleStyle>
    <p:bodyStyle>
      <a:lvl1pPr marL="214313" indent="-214313" algn="l" rtl="0" eaLnBrk="0" fontAlgn="base" hangingPunct="0">
        <a:lnSpc>
          <a:spcPct val="110000"/>
        </a:lnSpc>
        <a:spcBef>
          <a:spcPts val="1700"/>
        </a:spcBef>
        <a:spcAft>
          <a:spcPct val="0"/>
        </a:spcAft>
        <a:buClr>
          <a:srgbClr val="415995"/>
        </a:buClr>
        <a:buSzPct val="64000"/>
        <a:buFont typeface="Lucida Grande" charset="0"/>
        <a:buChar char="▪"/>
        <a:defRPr sz="2800">
          <a:solidFill>
            <a:schemeClr val="tx1"/>
          </a:solidFill>
          <a:latin typeface="+mn-lt"/>
          <a:ea typeface="+mn-ea"/>
          <a:cs typeface="+mn-cs"/>
          <a:sym typeface="Vista Sans OT Reg" charset="0"/>
        </a:defRPr>
      </a:lvl1pPr>
      <a:lvl2pPr marL="479425" indent="-238125" algn="l" rtl="0" eaLnBrk="0" fontAlgn="base" hangingPunct="0">
        <a:lnSpc>
          <a:spcPct val="110000"/>
        </a:lnSpc>
        <a:spcBef>
          <a:spcPts val="1400"/>
        </a:spcBef>
        <a:spcAft>
          <a:spcPct val="0"/>
        </a:spcAft>
        <a:buClr>
          <a:srgbClr val="888888"/>
        </a:buClr>
        <a:buSzPct val="64000"/>
        <a:buFont typeface="Lucida Grande" charset="0"/>
        <a:buChar char="▪"/>
        <a:defRPr sz="2800">
          <a:solidFill>
            <a:schemeClr val="tx1"/>
          </a:solidFill>
          <a:latin typeface="+mn-lt"/>
          <a:ea typeface="+mn-ea"/>
          <a:cs typeface="+mn-cs"/>
          <a:sym typeface="Vista Sans OT Reg" charset="0"/>
        </a:defRPr>
      </a:lvl2pPr>
      <a:lvl3pPr marL="695325" indent="-174625" algn="l" rtl="0" eaLnBrk="0" fontAlgn="base" hangingPunct="0">
        <a:lnSpc>
          <a:spcPct val="110000"/>
        </a:lnSpc>
        <a:spcBef>
          <a:spcPts val="1400"/>
        </a:spcBef>
        <a:spcAft>
          <a:spcPct val="0"/>
        </a:spcAft>
        <a:buClr>
          <a:srgbClr val="888888"/>
        </a:buClr>
        <a:buSzPct val="54000"/>
        <a:buFont typeface="Lucida Grande" charset="0"/>
        <a:buChar char="▪"/>
        <a:defRPr sz="2600">
          <a:solidFill>
            <a:schemeClr val="tx1"/>
          </a:solidFill>
          <a:latin typeface="+mn-lt"/>
          <a:ea typeface="+mn-ea"/>
          <a:cs typeface="+mn-cs"/>
          <a:sym typeface="Vista Sans OT Reg" charset="0"/>
        </a:defRPr>
      </a:lvl3pPr>
      <a:lvl4pPr marL="928688" indent="-179388" algn="l" rtl="0" eaLnBrk="0" fontAlgn="base" hangingPunct="0">
        <a:lnSpc>
          <a:spcPct val="110000"/>
        </a:lnSpc>
        <a:spcBef>
          <a:spcPts val="1400"/>
        </a:spcBef>
        <a:spcAft>
          <a:spcPct val="0"/>
        </a:spcAft>
        <a:buClr>
          <a:srgbClr val="888888"/>
        </a:buClr>
        <a:buSzPct val="44000"/>
        <a:buFont typeface="Lucida Grande" charset="0"/>
        <a:buChar char="▪"/>
        <a:defRPr sz="2600">
          <a:solidFill>
            <a:schemeClr val="tx1"/>
          </a:solidFill>
          <a:latin typeface="+mn-lt"/>
          <a:ea typeface="+mn-ea"/>
          <a:cs typeface="+mn-cs"/>
          <a:sym typeface="Vista Sans OT Reg" charset="0"/>
        </a:defRPr>
      </a:lvl4pPr>
      <a:lvl5pPr marL="1158875" indent="-160338" algn="l" rtl="0" eaLnBrk="0" fontAlgn="base" hangingPunct="0">
        <a:lnSpc>
          <a:spcPct val="110000"/>
        </a:lnSpc>
        <a:spcBef>
          <a:spcPts val="1400"/>
        </a:spcBef>
        <a:spcAft>
          <a:spcPct val="0"/>
        </a:spcAft>
        <a:buClr>
          <a:srgbClr val="888888"/>
        </a:buClr>
        <a:buSzPct val="44000"/>
        <a:buFont typeface="Lucida Grande" charset="0"/>
        <a:buChar char="▪"/>
        <a:defRPr sz="2400">
          <a:solidFill>
            <a:schemeClr val="tx1"/>
          </a:solidFill>
          <a:latin typeface="+mn-lt"/>
          <a:ea typeface="+mn-ea"/>
          <a:cs typeface="+mn-cs"/>
          <a:sym typeface="Vista Sans OT Reg" charset="0"/>
        </a:defRPr>
      </a:lvl5pPr>
      <a:lvl6pPr marL="1616075" indent="-160338" algn="l" rtl="0" fontAlgn="base">
        <a:lnSpc>
          <a:spcPct val="110000"/>
        </a:lnSpc>
        <a:spcBef>
          <a:spcPts val="1400"/>
        </a:spcBef>
        <a:spcAft>
          <a:spcPct val="0"/>
        </a:spcAft>
        <a:buClr>
          <a:srgbClr val="888888"/>
        </a:buClr>
        <a:buSzPct val="44000"/>
        <a:buFont typeface="Lucida Grande" pitchFamily="-65" charset="0"/>
        <a:buChar char="▪"/>
        <a:defRPr sz="2400">
          <a:solidFill>
            <a:schemeClr val="tx1"/>
          </a:solidFill>
          <a:latin typeface="+mn-lt"/>
          <a:ea typeface="+mn-ea"/>
          <a:cs typeface="+mn-cs"/>
          <a:sym typeface="Vista Sans OT Reg" pitchFamily="-65" charset="0"/>
        </a:defRPr>
      </a:lvl6pPr>
      <a:lvl7pPr marL="2073275" indent="-160338" algn="l" rtl="0" fontAlgn="base">
        <a:lnSpc>
          <a:spcPct val="110000"/>
        </a:lnSpc>
        <a:spcBef>
          <a:spcPts val="1400"/>
        </a:spcBef>
        <a:spcAft>
          <a:spcPct val="0"/>
        </a:spcAft>
        <a:buClr>
          <a:srgbClr val="888888"/>
        </a:buClr>
        <a:buSzPct val="44000"/>
        <a:buFont typeface="Lucida Grande" pitchFamily="-65" charset="0"/>
        <a:buChar char="▪"/>
        <a:defRPr sz="2400">
          <a:solidFill>
            <a:schemeClr val="tx1"/>
          </a:solidFill>
          <a:latin typeface="+mn-lt"/>
          <a:ea typeface="+mn-ea"/>
          <a:cs typeface="+mn-cs"/>
          <a:sym typeface="Vista Sans OT Reg" pitchFamily="-65" charset="0"/>
        </a:defRPr>
      </a:lvl7pPr>
      <a:lvl8pPr marL="2530475" indent="-160338" algn="l" rtl="0" fontAlgn="base">
        <a:lnSpc>
          <a:spcPct val="110000"/>
        </a:lnSpc>
        <a:spcBef>
          <a:spcPts val="1400"/>
        </a:spcBef>
        <a:spcAft>
          <a:spcPct val="0"/>
        </a:spcAft>
        <a:buClr>
          <a:srgbClr val="888888"/>
        </a:buClr>
        <a:buSzPct val="44000"/>
        <a:buFont typeface="Lucida Grande" pitchFamily="-65" charset="0"/>
        <a:buChar char="▪"/>
        <a:defRPr sz="2400">
          <a:solidFill>
            <a:schemeClr val="tx1"/>
          </a:solidFill>
          <a:latin typeface="+mn-lt"/>
          <a:ea typeface="+mn-ea"/>
          <a:cs typeface="+mn-cs"/>
          <a:sym typeface="Vista Sans OT Reg" pitchFamily="-65" charset="0"/>
        </a:defRPr>
      </a:lvl8pPr>
      <a:lvl9pPr marL="2987675" indent="-160338" algn="l" rtl="0" fontAlgn="base">
        <a:lnSpc>
          <a:spcPct val="110000"/>
        </a:lnSpc>
        <a:spcBef>
          <a:spcPts val="1400"/>
        </a:spcBef>
        <a:spcAft>
          <a:spcPct val="0"/>
        </a:spcAft>
        <a:buClr>
          <a:srgbClr val="888888"/>
        </a:buClr>
        <a:buSzPct val="44000"/>
        <a:buFont typeface="Lucida Grande" pitchFamily="-65" charset="0"/>
        <a:buChar char="▪"/>
        <a:defRPr sz="2400">
          <a:solidFill>
            <a:schemeClr val="tx1"/>
          </a:solidFill>
          <a:latin typeface="+mn-lt"/>
          <a:ea typeface="+mn-ea"/>
          <a:cs typeface="+mn-cs"/>
          <a:sym typeface="Vista Sans OT Reg" pitchFamily="-65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0" y="0"/>
            <a:ext cx="13004800" cy="8128000"/>
          </a:xfrm>
          <a:prstGeom prst="rect">
            <a:avLst/>
          </a:prstGeom>
          <a:solidFill>
            <a:srgbClr val="375999"/>
          </a:solidFill>
          <a:ln w="203200">
            <a:solidFill>
              <a:srgbClr val="6B84B5"/>
            </a:solidFill>
            <a:miter lim="800000"/>
            <a:headEnd type="arrow" w="med" len="med"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6147" name="Rectangle 1"/>
          <p:cNvSpPr>
            <a:spLocks/>
          </p:cNvSpPr>
          <p:nvPr/>
        </p:nvSpPr>
        <p:spPr bwMode="auto">
          <a:xfrm>
            <a:off x="3475038" y="4765675"/>
            <a:ext cx="71437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100">
                <a:solidFill>
                  <a:srgbClr val="9CADD7"/>
                </a:solidFill>
                <a:cs typeface="Vista Sans OT Reg" charset="0"/>
              </a:rPr>
              <a:t>(c) 2009 Facebook, Inc. or its licensors.  "Facebook" is a registered trademark of Facebook, Inc.. All rights reserved. 1.0</a:t>
            </a:r>
          </a:p>
        </p:txBody>
      </p:sp>
      <p:pic>
        <p:nvPicPr>
          <p:cNvPr id="6148" name="Picture 3" descr="fb_logo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800" y="2998788"/>
            <a:ext cx="8153400" cy="167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</p:sldLayoutIdLst>
  <p:transition xmlns:p14="http://schemas.microsoft.com/office/powerpoint/2010/main" spd="slow"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+mj-lt"/>
          <a:ea typeface="+mj-ea"/>
          <a:cs typeface="+mj-cs"/>
          <a:sym typeface="Vista Sans OT Bold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Vista Sans OT Bold" pitchFamily="-65" charset="0"/>
          <a:ea typeface="ヒラギノ角ゴ ProN W6" pitchFamily="-65" charset="-128"/>
          <a:cs typeface="ヒラギノ角ゴ ProN W6" pitchFamily="-65" charset="-128"/>
          <a:sym typeface="Vista Sans OT Bold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Vista Sans OT Bold" pitchFamily="-65" charset="0"/>
          <a:ea typeface="ヒラギノ角ゴ ProN W6" pitchFamily="-65" charset="-128"/>
          <a:cs typeface="ヒラギノ角ゴ ProN W6" pitchFamily="-65" charset="-128"/>
          <a:sym typeface="Vista Sans OT Bold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Vista Sans OT Bold" pitchFamily="-65" charset="0"/>
          <a:ea typeface="ヒラギノ角ゴ ProN W6" pitchFamily="-65" charset="-128"/>
          <a:cs typeface="ヒラギノ角ゴ ProN W6" pitchFamily="-65" charset="-128"/>
          <a:sym typeface="Vista Sans OT Bold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Vista Sans OT Bold" pitchFamily="-65" charset="0"/>
          <a:ea typeface="ヒラギノ角ゴ ProN W6" pitchFamily="-65" charset="-128"/>
          <a:cs typeface="ヒラギノ角ゴ ProN W6" pitchFamily="-65" charset="-128"/>
          <a:sym typeface="Vista Sans OT Bold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Vista Sans OT Bold" pitchFamily="-65" charset="0"/>
          <a:ea typeface="ヒラギノ角ゴ ProN W6" pitchFamily="-65" charset="-128"/>
          <a:cs typeface="ヒラギノ角ゴ ProN W6" pitchFamily="-65" charset="-128"/>
          <a:sym typeface="Vista Sans OT Bold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Vista Sans OT Bold" pitchFamily="-65" charset="0"/>
          <a:ea typeface="ヒラギノ角ゴ ProN W6" pitchFamily="-65" charset="-128"/>
          <a:cs typeface="ヒラギノ角ゴ ProN W6" pitchFamily="-65" charset="-128"/>
          <a:sym typeface="Vista Sans OT Bold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Vista Sans OT Bold" pitchFamily="-65" charset="0"/>
          <a:ea typeface="ヒラギノ角ゴ ProN W6" pitchFamily="-65" charset="-128"/>
          <a:cs typeface="ヒラギノ角ゴ ProN W6" pitchFamily="-65" charset="-128"/>
          <a:sym typeface="Vista Sans OT Bold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Vista Sans OT Bold" pitchFamily="-65" charset="0"/>
          <a:ea typeface="ヒラギノ角ゴ ProN W6" pitchFamily="-65" charset="-128"/>
          <a:cs typeface="ヒラギノ角ゴ ProN W6" pitchFamily="-65" charset="-128"/>
          <a:sym typeface="Vista Sans OT Bold" pitchFamily="-65" charset="0"/>
        </a:defRPr>
      </a:lvl9pPr>
    </p:titleStyle>
    <p:bodyStyle>
      <a:lvl1pPr marL="342900" indent="-342900" algn="ctr" rtl="0" eaLnBrk="0" fontAlgn="base" hangingPunct="0">
        <a:spcBef>
          <a:spcPts val="200"/>
        </a:spcBef>
        <a:spcAft>
          <a:spcPct val="0"/>
        </a:spcAft>
        <a:buChar char="•"/>
        <a:defRPr sz="1600"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1pPr>
      <a:lvl2pPr marL="742950" indent="-285750" algn="ctr" rtl="0" eaLnBrk="0" fontAlgn="base" hangingPunct="0">
        <a:spcBef>
          <a:spcPts val="200"/>
        </a:spcBef>
        <a:spcAft>
          <a:spcPct val="0"/>
        </a:spcAft>
        <a:buChar char="–"/>
        <a:defRPr sz="1600"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2pPr>
      <a:lvl3pPr marL="1143000" indent="-228600" algn="ctr" rtl="0" eaLnBrk="0" fontAlgn="base" hangingPunct="0">
        <a:spcBef>
          <a:spcPts val="200"/>
        </a:spcBef>
        <a:spcAft>
          <a:spcPct val="0"/>
        </a:spcAft>
        <a:buChar char="•"/>
        <a:defRPr sz="1600"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3pPr>
      <a:lvl4pPr marL="1600200" indent="-228600" algn="ctr" rtl="0" eaLnBrk="0" fontAlgn="base" hangingPunct="0">
        <a:spcBef>
          <a:spcPts val="200"/>
        </a:spcBef>
        <a:spcAft>
          <a:spcPct val="0"/>
        </a:spcAft>
        <a:buChar char="–"/>
        <a:defRPr sz="1600"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4pPr>
      <a:lvl5pPr marL="2057400" indent="-228600" algn="ctr" rtl="0" eaLnBrk="0" fontAlgn="base" hangingPunct="0">
        <a:spcBef>
          <a:spcPts val="200"/>
        </a:spcBef>
        <a:spcAft>
          <a:spcPct val="0"/>
        </a:spcAft>
        <a:buChar char="»"/>
        <a:defRPr sz="1600"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ts val="200"/>
        </a:spcBef>
        <a:spcAft>
          <a:spcPct val="0"/>
        </a:spcAft>
        <a:defRPr sz="1600">
          <a:solidFill>
            <a:srgbClr val="FFFFFF"/>
          </a:solidFill>
          <a:latin typeface="+mn-lt"/>
          <a:ea typeface="+mn-ea"/>
          <a:cs typeface="+mn-cs"/>
          <a:sym typeface="Helvetica" pitchFamily="-65" charset="0"/>
        </a:defRPr>
      </a:lvl6pPr>
      <a:lvl7pPr marL="914400" algn="ctr" rtl="0" fontAlgn="base">
        <a:spcBef>
          <a:spcPts val="200"/>
        </a:spcBef>
        <a:spcAft>
          <a:spcPct val="0"/>
        </a:spcAft>
        <a:defRPr sz="1600">
          <a:solidFill>
            <a:srgbClr val="FFFFFF"/>
          </a:solidFill>
          <a:latin typeface="+mn-lt"/>
          <a:ea typeface="+mn-ea"/>
          <a:cs typeface="+mn-cs"/>
          <a:sym typeface="Helvetica" pitchFamily="-65" charset="0"/>
        </a:defRPr>
      </a:lvl7pPr>
      <a:lvl8pPr marL="1371600" algn="ctr" rtl="0" fontAlgn="base">
        <a:spcBef>
          <a:spcPts val="200"/>
        </a:spcBef>
        <a:spcAft>
          <a:spcPct val="0"/>
        </a:spcAft>
        <a:defRPr sz="1600">
          <a:solidFill>
            <a:srgbClr val="FFFFFF"/>
          </a:solidFill>
          <a:latin typeface="+mn-lt"/>
          <a:ea typeface="+mn-ea"/>
          <a:cs typeface="+mn-cs"/>
          <a:sym typeface="Helvetica" pitchFamily="-65" charset="0"/>
        </a:defRPr>
      </a:lvl8pPr>
      <a:lvl9pPr marL="1828800" algn="ctr" rtl="0" fontAlgn="base">
        <a:spcBef>
          <a:spcPts val="200"/>
        </a:spcBef>
        <a:spcAft>
          <a:spcPct val="0"/>
        </a:spcAft>
        <a:defRPr sz="1600">
          <a:solidFill>
            <a:srgbClr val="FFFFFF"/>
          </a:solidFill>
          <a:latin typeface="+mn-lt"/>
          <a:ea typeface="+mn-ea"/>
          <a:cs typeface="+mn-cs"/>
          <a:sym typeface="Helvetica" pitchFamily="-65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wmf"/><Relationship Id="rId3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latin typeface="Vista Sans OT Medium" charset="0"/>
                <a:ea typeface="ヒラギノ角ゴ ProN W6" charset="0"/>
                <a:cs typeface="ヒラギノ角ゴ ProN W6" charset="0"/>
              </a:rPr>
              <a:t>Mit</a:t>
            </a:r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 </a:t>
            </a:r>
            <a:r>
              <a:rPr lang="en-US" dirty="0" err="1">
                <a:latin typeface="Vista Sans OT Medium" charset="0"/>
                <a:ea typeface="ヒラギノ角ゴ ProN W6" charset="0"/>
                <a:cs typeface="ヒラギノ角ゴ ProN W6" charset="0"/>
              </a:rPr>
              <a:t>kell</a:t>
            </a:r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 </a:t>
            </a:r>
            <a:r>
              <a:rPr lang="en-US" dirty="0" err="1">
                <a:latin typeface="Vista Sans OT Medium" charset="0"/>
                <a:ea typeface="ヒラギノ角ゴ ProN W6" charset="0"/>
                <a:cs typeface="ヒラギノ角ゴ ProN W6" charset="0"/>
              </a:rPr>
              <a:t>tudnunk</a:t>
            </a:r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 </a:t>
            </a:r>
            <a:r>
              <a:rPr lang="en-US" dirty="0" err="1">
                <a:latin typeface="Vista Sans OT Medium" charset="0"/>
                <a:ea typeface="ヒラギノ角ゴ ProN W6" charset="0"/>
                <a:cs typeface="ヒラギノ角ゴ ProN W6" charset="0"/>
              </a:rPr>
              <a:t>az</a:t>
            </a:r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 </a:t>
            </a:r>
            <a:r>
              <a:rPr lang="en-US" dirty="0" err="1" smtClean="0">
                <a:latin typeface="Vista Sans OT Medium" charset="0"/>
                <a:ea typeface="ヒラギノ角ゴ ProN W6" charset="0"/>
                <a:cs typeface="ヒラギノ角ゴ ProN W6" charset="0"/>
              </a:rPr>
              <a:t>automatizáláshoz</a:t>
            </a:r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?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7400" y="1612900"/>
            <a:ext cx="7924800" cy="5981700"/>
          </a:xfrm>
        </p:spPr>
        <p:txBody>
          <a:bodyPr/>
          <a:lstStyle/>
          <a:p>
            <a:pPr eaLnBrk="1" hangingPunct="1"/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Konzisztens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tábla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szerkezetek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</a:p>
          <a:p>
            <a:pPr eaLnBrk="1" hangingPunct="1"/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Instance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a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ktuális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állapotának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tárolása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endParaRPr lang="en-US" dirty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eaLnBrk="1" hangingPunct="1"/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Helyi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státuszok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összegyűjtése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endParaRPr lang="en-US" dirty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eaLnBrk="1" hangingPunct="1"/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Alter management </a:t>
            </a:r>
          </a:p>
          <a:p>
            <a:pPr eaLnBrk="1" hangingPunct="1"/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Helyi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állapotok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összegyűjtése</a:t>
            </a:r>
            <a:endParaRPr lang="en-US" dirty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eaLnBrk="1" hangingPunct="1"/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Queue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összeállítása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endParaRPr lang="en-US" dirty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eaLnBrk="1" hangingPunct="1"/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Alter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elindítása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endParaRPr lang="en-US" dirty="0">
              <a:latin typeface="Vista Sans OT Reg" charset="0"/>
              <a:ea typeface="ヒラギノ角ゴ ProN W3" charset="0"/>
              <a:cs typeface="ヒラギノ角ゴ ProN W3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Vista Sans OT Medium" charset="0"/>
                <a:ea typeface="ヒラギノ角ゴ ProN W6" charset="0"/>
                <a:cs typeface="ヒラギノ角ゴ ProN W6" charset="0"/>
              </a:rPr>
              <a:t>Mielőtt</a:t>
            </a:r>
            <a:r>
              <a:rPr lang="en-US" dirty="0" smtClean="0">
                <a:latin typeface="Vista Sans OT Medium" charset="0"/>
                <a:ea typeface="ヒラギノ角ゴ ProN W6" charset="0"/>
                <a:cs typeface="ヒラギノ角ゴ ProN W6" charset="0"/>
              </a:rPr>
              <a:t> </a:t>
            </a:r>
            <a:r>
              <a:rPr lang="en-US" dirty="0" err="1" smtClean="0">
                <a:latin typeface="Vista Sans OT Medium" charset="0"/>
                <a:ea typeface="ヒラギノ角ゴ ProN W6" charset="0"/>
                <a:cs typeface="ヒラギノ角ゴ ProN W6" charset="0"/>
              </a:rPr>
              <a:t>elkezdjük</a:t>
            </a:r>
            <a:r>
              <a:rPr lang="en-US" dirty="0" smtClean="0">
                <a:latin typeface="Vista Sans OT Medium" charset="0"/>
                <a:ea typeface="ヒラギノ角ゴ ProN W6" charset="0"/>
                <a:cs typeface="ヒラギノ角ゴ ProN W6" charset="0"/>
              </a:rPr>
              <a:t>…</a:t>
            </a:r>
            <a:endParaRPr lang="en-US" dirty="0">
              <a:latin typeface="Vista Sans OT Medium" charset="0"/>
              <a:ea typeface="ヒラギノ角ゴ ProN W6" charset="0"/>
              <a:cs typeface="ヒラギノ角ゴ ProN W6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7400" y="1612900"/>
            <a:ext cx="7924800" cy="5981700"/>
          </a:xfrm>
        </p:spPr>
        <p:txBody>
          <a:bodyPr/>
          <a:lstStyle/>
          <a:p>
            <a:pPr eaLnBrk="1" hangingPunct="1"/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Végigmegyünk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egy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példán</a:t>
            </a:r>
            <a:endParaRPr lang="en-US" dirty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eaLnBrk="1" hangingPunct="1"/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Kérdezz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,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vitatkozz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bátran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! </a:t>
            </a:r>
          </a:p>
          <a:p>
            <a:pPr eaLnBrk="1" hangingPunct="1"/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jobb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egy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érdekes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beszélgetes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, mint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egy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unalmas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előadás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…</a:t>
            </a:r>
          </a:p>
          <a:p>
            <a:pPr eaLnBrk="1" hangingPunct="1"/>
            <a:endParaRPr lang="en-US" dirty="0">
              <a:latin typeface="Vista Sans OT Reg" charset="0"/>
              <a:ea typeface="ヒラギノ角ゴ ProN W3" charset="0"/>
              <a:cs typeface="ヒラギノ角ゴ ProN W3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latin typeface="Vista Sans OT Medium" charset="0"/>
                <a:ea typeface="ヒラギノ角ゴ ProN W6" charset="0"/>
                <a:cs typeface="ヒラギノ角ゴ ProN W6" charset="0"/>
              </a:rPr>
              <a:t>Mit</a:t>
            </a:r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 </a:t>
            </a:r>
            <a:r>
              <a:rPr lang="en-US" dirty="0" err="1">
                <a:latin typeface="Vista Sans OT Medium" charset="0"/>
                <a:ea typeface="ヒラギノ角ゴ ProN W6" charset="0"/>
                <a:cs typeface="ヒラギノ角ゴ ProN W6" charset="0"/>
              </a:rPr>
              <a:t>kell</a:t>
            </a:r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 </a:t>
            </a:r>
            <a:r>
              <a:rPr lang="en-US" dirty="0" err="1">
                <a:latin typeface="Vista Sans OT Medium" charset="0"/>
                <a:ea typeface="ヒラギノ角ゴ ProN W6" charset="0"/>
                <a:cs typeface="ヒラギノ角ゴ ProN W6" charset="0"/>
              </a:rPr>
              <a:t>tudnunk</a:t>
            </a:r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 </a:t>
            </a:r>
            <a:r>
              <a:rPr lang="en-US" dirty="0" err="1">
                <a:latin typeface="Vista Sans OT Medium" charset="0"/>
                <a:ea typeface="ヒラギノ角ゴ ProN W6" charset="0"/>
                <a:cs typeface="ヒラギノ角ゴ ProN W6" charset="0"/>
              </a:rPr>
              <a:t>az</a:t>
            </a:r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 </a:t>
            </a:r>
            <a:r>
              <a:rPr lang="en-US" dirty="0" err="1" smtClean="0">
                <a:latin typeface="Vista Sans OT Medium" charset="0"/>
                <a:ea typeface="ヒラギノ角ゴ ProN W6" charset="0"/>
                <a:cs typeface="ヒラギノ角ゴ ProN W6" charset="0"/>
              </a:rPr>
              <a:t>automatizáláshoz</a:t>
            </a:r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?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7400" y="1612900"/>
            <a:ext cx="7924800" cy="5981700"/>
          </a:xfrm>
        </p:spPr>
        <p:txBody>
          <a:bodyPr/>
          <a:lstStyle/>
          <a:p>
            <a:pPr eaLnBrk="1" hangingPunct="1"/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Konzisztens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tábla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szerkezetek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tárolása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(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svn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</a:p>
          <a:p>
            <a:pPr eaLnBrk="1" hangingPunct="1"/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Aktuális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á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llapotok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tárolása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(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mysql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, local/central)</a:t>
            </a:r>
          </a:p>
          <a:p>
            <a:pPr eaLnBrk="1" hangingPunct="1"/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Helyi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státuszok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elkészítése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(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aosc_cheksum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</a:p>
          <a:p>
            <a:pPr eaLnBrk="1" hangingPunct="1"/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Alter management (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aosc_brain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</a:p>
          <a:p>
            <a:pPr eaLnBrk="1" hangingPunct="1"/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Helyi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állapotok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összegyűjtése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(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aosc_collector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</a:p>
          <a:p>
            <a:pPr eaLnBrk="1" hangingPunct="1"/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Queue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ö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sszeállítása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(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aosc_scheduler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</a:p>
          <a:p>
            <a:pPr eaLnBrk="1" hangingPunct="1"/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Alter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elindítása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(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aosc_osc_ww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7340600" y="254000"/>
            <a:ext cx="3581400" cy="825500"/>
          </a:xfrm>
        </p:spPr>
        <p:txBody>
          <a:bodyPr/>
          <a:lstStyle/>
          <a:p>
            <a:pPr eaLnBrk="1" hangingPunct="1"/>
            <a:r>
              <a:rPr lang="en-US" sz="1400">
                <a:latin typeface="Vista Sans OT Medium" charset="0"/>
                <a:ea typeface="ヒラギノ角ゴ ProN W6" charset="0"/>
                <a:cs typeface="ヒラギノ角ゴ ProN W6" charset="0"/>
              </a:rPr>
              <a:t>CREATE TABLE `tabla1` (</a:t>
            </a:r>
            <a:br>
              <a:rPr lang="en-US" sz="1400">
                <a:latin typeface="Vista Sans OT Medium" charset="0"/>
                <a:ea typeface="ヒラギノ角ゴ ProN W6" charset="0"/>
                <a:cs typeface="ヒラギノ角ゴ ProN W6" charset="0"/>
              </a:rPr>
            </a:br>
            <a:r>
              <a:rPr lang="en-US" sz="1400">
                <a:latin typeface="Vista Sans OT Medium" charset="0"/>
                <a:ea typeface="ヒラギノ角ゴ ProN W6" charset="0"/>
                <a:cs typeface="ヒラギノ角ゴ ProN W6" charset="0"/>
              </a:rPr>
              <a:t>  `id` int(11) DEFAULT NULL</a:t>
            </a:r>
            <a:br>
              <a:rPr lang="en-US" sz="1400">
                <a:latin typeface="Vista Sans OT Medium" charset="0"/>
                <a:ea typeface="ヒラギノ角ゴ ProN W6" charset="0"/>
                <a:cs typeface="ヒラギノ角ゴ ProN W6" charset="0"/>
              </a:rPr>
            </a:br>
            <a:r>
              <a:rPr lang="en-US" sz="1400">
                <a:latin typeface="Vista Sans OT Medium" charset="0"/>
                <a:ea typeface="ヒラギノ角ゴ ProN W6" charset="0"/>
                <a:cs typeface="ヒラギノ角ゴ ProN W6" charset="0"/>
              </a:rPr>
              <a:t>) ENGINE=InnoDB DEFAULT CHARSET=latin1</a:t>
            </a:r>
            <a:br>
              <a:rPr lang="en-US" sz="1400">
                <a:latin typeface="Vista Sans OT Medium" charset="0"/>
                <a:ea typeface="ヒラギノ角ゴ ProN W6" charset="0"/>
                <a:cs typeface="ヒラギノ角ゴ ProN W6" charset="0"/>
              </a:rPr>
            </a:br>
            <a:r>
              <a:rPr lang="en-US" sz="1200">
                <a:latin typeface="Vista Sans OT Medium" charset="0"/>
                <a:ea typeface="ヒラギノ角ゴ ProN W6" charset="0"/>
                <a:cs typeface="ヒラギノ角ゴ ProN W6" charset="0"/>
              </a:rPr>
              <a:t>(minden gepen van checkout)</a:t>
            </a:r>
          </a:p>
        </p:txBody>
      </p:sp>
      <p:sp>
        <p:nvSpPr>
          <p:cNvPr id="20482" name="Folded Corner 2"/>
          <p:cNvSpPr>
            <a:spLocks noChangeArrowheads="1"/>
          </p:cNvSpPr>
          <p:nvPr/>
        </p:nvSpPr>
        <p:spPr bwMode="auto">
          <a:xfrm>
            <a:off x="11074400" y="558800"/>
            <a:ext cx="1524000" cy="914400"/>
          </a:xfrm>
          <a:prstGeom prst="foldedCorner">
            <a:avLst>
              <a:gd name="adj" fmla="val 1666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 err="1"/>
              <a:t>svn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/>
              <a:t>- </a:t>
            </a:r>
            <a:r>
              <a:rPr lang="en-US" sz="1800" dirty="0" smtClean="0"/>
              <a:t>tier/tabla1</a:t>
            </a:r>
            <a:endParaRPr lang="en-US" sz="1800" dirty="0"/>
          </a:p>
        </p:txBody>
      </p:sp>
      <p:sp>
        <p:nvSpPr>
          <p:cNvPr id="4" name="Striped Right Arrow 3"/>
          <p:cNvSpPr/>
          <p:nvPr/>
        </p:nvSpPr>
        <p:spPr bwMode="auto">
          <a:xfrm>
            <a:off x="9855200" y="939800"/>
            <a:ext cx="914400" cy="381000"/>
          </a:xfrm>
          <a:prstGeom prst="stripedRightArrow">
            <a:avLst/>
          </a:prstGeom>
          <a:solidFill>
            <a:srgbClr val="F0C423"/>
          </a:solidFill>
          <a:ln w="25400" cap="flat" cmpd="sng" algn="ctr">
            <a:noFill/>
            <a:prstDash val="solid"/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20484" name="Rectangle 1"/>
          <p:cNvSpPr txBox="1">
            <a:spLocks noChangeArrowheads="1"/>
          </p:cNvSpPr>
          <p:nvPr/>
        </p:nvSpPr>
        <p:spPr bwMode="auto">
          <a:xfrm>
            <a:off x="787400" y="330200"/>
            <a:ext cx="40386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4600" dirty="0" smtClean="0">
                <a:solidFill>
                  <a:schemeClr val="tx1"/>
                </a:solidFill>
                <a:latin typeface="Vista Sans OT Medium" charset="0"/>
                <a:ea typeface="ヒラギノ角ゴ ProN W6" charset="0"/>
                <a:cs typeface="ヒラギノ角ゴ ProN W6" charset="0"/>
                <a:sym typeface="Vista Sans OT Medium" charset="0"/>
              </a:rPr>
              <a:t>Schema </a:t>
            </a:r>
            <a:r>
              <a:rPr lang="en-US" sz="4600" dirty="0" err="1" smtClean="0">
                <a:solidFill>
                  <a:schemeClr val="tx1"/>
                </a:solidFill>
                <a:latin typeface="Vista Sans OT Medium" charset="0"/>
                <a:ea typeface="ヒラギノ角ゴ ProN W6" charset="0"/>
                <a:cs typeface="ヒラギノ角ゴ ProN W6" charset="0"/>
                <a:sym typeface="Vista Sans OT Medium" charset="0"/>
              </a:rPr>
              <a:t>tárolás</a:t>
            </a:r>
            <a:endParaRPr lang="en-US" sz="4600" dirty="0">
              <a:solidFill>
                <a:schemeClr val="tx1"/>
              </a:solidFill>
              <a:latin typeface="Vista Sans OT Medium" charset="0"/>
              <a:ea typeface="ヒラギノ角ゴ ProN W6" charset="0"/>
              <a:cs typeface="ヒラギノ角ゴ ProN W6" charset="0"/>
              <a:sym typeface="Vista Sans OT Medium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latin typeface="Vista Sans OT Medium" charset="0"/>
                <a:ea typeface="ヒラギノ角ゴ ProN W6" charset="0"/>
                <a:cs typeface="ヒラギノ角ゴ ProN W6" charset="0"/>
              </a:rPr>
              <a:t>Mit</a:t>
            </a:r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 </a:t>
            </a:r>
            <a:r>
              <a:rPr lang="en-US" dirty="0" err="1">
                <a:latin typeface="Vista Sans OT Medium" charset="0"/>
                <a:ea typeface="ヒラギノ角ゴ ProN W6" charset="0"/>
                <a:cs typeface="ヒラギノ角ゴ ProN W6" charset="0"/>
              </a:rPr>
              <a:t>kell</a:t>
            </a:r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 </a:t>
            </a:r>
            <a:r>
              <a:rPr lang="en-US" dirty="0" err="1">
                <a:latin typeface="Vista Sans OT Medium" charset="0"/>
                <a:ea typeface="ヒラギノ角ゴ ProN W6" charset="0"/>
                <a:cs typeface="ヒラギノ角ゴ ProN W6" charset="0"/>
              </a:rPr>
              <a:t>tudnunk</a:t>
            </a:r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 </a:t>
            </a:r>
            <a:r>
              <a:rPr lang="en-US" dirty="0" err="1">
                <a:latin typeface="Vista Sans OT Medium" charset="0"/>
                <a:ea typeface="ヒラギノ角ゴ ProN W6" charset="0"/>
                <a:cs typeface="ヒラギノ角ゴ ProN W6" charset="0"/>
              </a:rPr>
              <a:t>az</a:t>
            </a:r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 </a:t>
            </a:r>
            <a:r>
              <a:rPr lang="en-US" dirty="0" err="1" smtClean="0">
                <a:latin typeface="Vista Sans OT Medium" charset="0"/>
                <a:ea typeface="ヒラギノ角ゴ ProN W6" charset="0"/>
                <a:cs typeface="ヒラギノ角ゴ ProN W6" charset="0"/>
              </a:rPr>
              <a:t>automatizáláshoz</a:t>
            </a:r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?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7400" y="1612900"/>
            <a:ext cx="7924800" cy="5981700"/>
          </a:xfrm>
        </p:spPr>
        <p:txBody>
          <a:bodyPr/>
          <a:lstStyle/>
          <a:p>
            <a:pPr eaLnBrk="1" hangingPunct="1"/>
            <a:r>
              <a:rPr lang="en-US" strike="sngStrike" dirty="0" err="1">
                <a:latin typeface="Vista Sans OT Reg" charset="0"/>
                <a:ea typeface="ヒラギノ角ゴ ProN W3" charset="0"/>
                <a:cs typeface="ヒラギノ角ゴ ProN W3" charset="0"/>
              </a:rPr>
              <a:t>Konzisztens</a:t>
            </a:r>
            <a:r>
              <a:rPr lang="en-US" strike="sngStrike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tábla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szerkezetek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tárolása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>
                <a:latin typeface="Vista Sans OT Reg" charset="0"/>
                <a:ea typeface="ヒラギノ角ゴ ProN W3" charset="0"/>
                <a:cs typeface="ヒラギノ角ゴ ProN W3" charset="0"/>
              </a:rPr>
              <a:t>(</a:t>
            </a:r>
            <a:r>
              <a:rPr lang="en-US" strike="sngStrike" dirty="0" err="1">
                <a:latin typeface="Vista Sans OT Reg" charset="0"/>
                <a:ea typeface="ヒラギノ角ゴ ProN W3" charset="0"/>
                <a:cs typeface="ヒラギノ角ゴ ProN W3" charset="0"/>
              </a:rPr>
              <a:t>svn</a:t>
            </a:r>
            <a:r>
              <a:rPr lang="en-US" strike="sngStrike" dirty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</a:p>
          <a:p>
            <a:pPr eaLnBrk="1" hangingPunct="1"/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Aktuális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á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llapotok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tárolása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(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mysql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, local/central)</a:t>
            </a:r>
          </a:p>
          <a:p>
            <a:pPr eaLnBrk="1" hangingPunct="1"/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Helyi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státuszok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elkészítése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(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aosc_cheksum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</a:p>
          <a:p>
            <a:pPr eaLnBrk="1" hangingPunct="1"/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Alter management (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aosc_brain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</a:p>
          <a:p>
            <a:pPr eaLnBrk="1" hangingPunct="1"/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Helyi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állapotok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összegyűjtése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(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aosc_collector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</a:p>
          <a:p>
            <a:pPr eaLnBrk="1" hangingPunct="1"/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Queue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ö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sszeállítása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(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aosc_scheduler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</a:p>
          <a:p>
            <a:pPr eaLnBrk="1" hangingPunct="1"/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Alter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elindítása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(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aosc_osc_ww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59209376"/>
      </p:ext>
    </p:extLst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lded Corner 2"/>
          <p:cNvSpPr>
            <a:spLocks noChangeArrowheads="1"/>
          </p:cNvSpPr>
          <p:nvPr/>
        </p:nvSpPr>
        <p:spPr bwMode="auto">
          <a:xfrm>
            <a:off x="11074400" y="558800"/>
            <a:ext cx="1600200" cy="685800"/>
          </a:xfrm>
          <a:prstGeom prst="foldedCorner">
            <a:avLst>
              <a:gd name="adj" fmla="val 1666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svn</a:t>
            </a:r>
          </a:p>
          <a:p>
            <a:pPr>
              <a:lnSpc>
                <a:spcPct val="90000"/>
              </a:lnSpc>
            </a:pPr>
            <a:r>
              <a:rPr lang="en-US" sz="1800"/>
              <a:t>- tier/tabla1</a:t>
            </a:r>
          </a:p>
        </p:txBody>
      </p:sp>
      <p:sp>
        <p:nvSpPr>
          <p:cNvPr id="22530" name="Rectangle 1"/>
          <p:cNvSpPr txBox="1">
            <a:spLocks noChangeArrowheads="1"/>
          </p:cNvSpPr>
          <p:nvPr/>
        </p:nvSpPr>
        <p:spPr bwMode="auto">
          <a:xfrm>
            <a:off x="787400" y="330200"/>
            <a:ext cx="3962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4600" dirty="0" smtClean="0">
                <a:solidFill>
                  <a:schemeClr val="tx1"/>
                </a:solidFill>
                <a:latin typeface="Vista Sans OT Medium" charset="0"/>
                <a:ea typeface="ヒラギノ角ゴ ProN W6" charset="0"/>
                <a:cs typeface="ヒラギノ角ゴ ProN W6" charset="0"/>
                <a:sym typeface="Vista Sans OT Medium" charset="0"/>
              </a:rPr>
              <a:t>checksum</a:t>
            </a:r>
            <a:endParaRPr lang="en-US" sz="4600" dirty="0">
              <a:solidFill>
                <a:schemeClr val="tx1"/>
              </a:solidFill>
              <a:latin typeface="Vista Sans OT Medium" charset="0"/>
              <a:ea typeface="ヒラギノ角ゴ ProN W6" charset="0"/>
              <a:cs typeface="ヒラギノ角ゴ ProN W6" charset="0"/>
              <a:sym typeface="Vista Sans OT Medium" charset="0"/>
            </a:endParaRPr>
          </a:p>
        </p:txBody>
      </p:sp>
      <p:sp>
        <p:nvSpPr>
          <p:cNvPr id="6" name="Magnetic Disk 5"/>
          <p:cNvSpPr/>
          <p:nvPr/>
        </p:nvSpPr>
        <p:spPr bwMode="auto">
          <a:xfrm>
            <a:off x="10083800" y="2159000"/>
            <a:ext cx="1905000" cy="1981200"/>
          </a:xfrm>
          <a:prstGeom prst="flowChartMagneticDisk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22532" name="TextBox 7"/>
          <p:cNvSpPr txBox="1">
            <a:spLocks noChangeArrowheads="1"/>
          </p:cNvSpPr>
          <p:nvPr/>
        </p:nvSpPr>
        <p:spPr bwMode="auto">
          <a:xfrm>
            <a:off x="10236200" y="2311400"/>
            <a:ext cx="1676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 dirty="0" smtClean="0"/>
              <a:t>udbxx.snc:</a:t>
            </a:r>
            <a:r>
              <a:rPr lang="en-US" sz="1600" dirty="0"/>
              <a:t>3306</a:t>
            </a:r>
          </a:p>
        </p:txBody>
      </p:sp>
      <p:sp>
        <p:nvSpPr>
          <p:cNvPr id="22533" name="TextBox 11"/>
          <p:cNvSpPr txBox="1">
            <a:spLocks noChangeArrowheads="1"/>
          </p:cNvSpPr>
          <p:nvPr/>
        </p:nvSpPr>
        <p:spPr bwMode="auto">
          <a:xfrm>
            <a:off x="10083800" y="2921000"/>
            <a:ext cx="1905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 dirty="0"/>
              <a:t>MySQL </a:t>
            </a:r>
            <a:r>
              <a:rPr lang="en-US" sz="1600" dirty="0" err="1" smtClean="0"/>
              <a:t>tábla</a:t>
            </a:r>
            <a:r>
              <a:rPr lang="en-US" sz="1600" dirty="0"/>
              <a:t>: </a:t>
            </a:r>
            <a:r>
              <a:rPr lang="en-US" sz="1600" dirty="0" err="1"/>
              <a:t>aosc_local_status</a:t>
            </a:r>
            <a:endParaRPr lang="en-US" sz="1600" dirty="0"/>
          </a:p>
          <a:p>
            <a:pPr eaLnBrk="1" hangingPunct="1"/>
            <a:endParaRPr lang="en-US" sz="1600" dirty="0"/>
          </a:p>
        </p:txBody>
      </p:sp>
      <p:sp>
        <p:nvSpPr>
          <p:cNvPr id="22534" name="Folded Corner 9"/>
          <p:cNvSpPr>
            <a:spLocks noChangeArrowheads="1"/>
          </p:cNvSpPr>
          <p:nvPr/>
        </p:nvSpPr>
        <p:spPr bwMode="auto">
          <a:xfrm>
            <a:off x="8712200" y="4216400"/>
            <a:ext cx="3429000" cy="2438400"/>
          </a:xfrm>
          <a:prstGeom prst="foldedCorner">
            <a:avLst>
              <a:gd name="adj" fmla="val 1666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22535" name="TextBox 10"/>
          <p:cNvSpPr txBox="1">
            <a:spLocks noChangeArrowheads="1"/>
          </p:cNvSpPr>
          <p:nvPr/>
        </p:nvSpPr>
        <p:spPr bwMode="auto">
          <a:xfrm>
            <a:off x="8788400" y="4368800"/>
            <a:ext cx="3429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200" dirty="0"/>
              <a:t>CREATE TABLE `</a:t>
            </a:r>
            <a:r>
              <a:rPr lang="en-US" sz="1200" dirty="0" err="1"/>
              <a:t>aosc_local_status</a:t>
            </a:r>
            <a:r>
              <a:rPr lang="en-US" sz="1200" dirty="0"/>
              <a:t>` (</a:t>
            </a:r>
          </a:p>
          <a:p>
            <a:pPr eaLnBrk="1" hangingPunct="1"/>
            <a:r>
              <a:rPr lang="en-US" sz="1200" dirty="0"/>
              <a:t>  `host`,</a:t>
            </a:r>
          </a:p>
          <a:p>
            <a:pPr eaLnBrk="1" hangingPunct="1"/>
            <a:r>
              <a:rPr lang="en-US" sz="1200" dirty="0"/>
              <a:t>  `port` </a:t>
            </a:r>
            <a:r>
              <a:rPr lang="en-US" sz="1200" dirty="0" err="1"/>
              <a:t>int</a:t>
            </a:r>
            <a:r>
              <a:rPr lang="en-US" sz="1200" dirty="0"/>
              <a:t>(4),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smtClean="0"/>
              <a:t>database`</a:t>
            </a:r>
            <a:r>
              <a:rPr lang="en-US" sz="1200" dirty="0"/>
              <a:t>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table_name</a:t>
            </a:r>
            <a:r>
              <a:rPr lang="en-US" sz="1200" dirty="0"/>
              <a:t>`,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hash_current</a:t>
            </a:r>
            <a:r>
              <a:rPr lang="en-US" sz="1200" dirty="0"/>
              <a:t>`,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hash_desired</a:t>
            </a:r>
            <a:r>
              <a:rPr lang="en-US" sz="1200" dirty="0"/>
              <a:t>`,</a:t>
            </a:r>
          </a:p>
          <a:p>
            <a:pPr eaLnBrk="1" hangingPunct="1"/>
            <a:r>
              <a:rPr lang="en-US" sz="1200" dirty="0"/>
              <a:t>  `status` </a:t>
            </a:r>
            <a:r>
              <a:rPr lang="en-US" sz="1200" dirty="0" err="1"/>
              <a:t>enum</a:t>
            </a:r>
            <a:r>
              <a:rPr lang="en-US" sz="1200" dirty="0"/>
              <a:t>('OK','NA','INC’),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last_run</a:t>
            </a:r>
            <a:r>
              <a:rPr lang="en-US" sz="1200" dirty="0"/>
              <a:t>` timestamp)</a:t>
            </a:r>
          </a:p>
          <a:p>
            <a:pPr eaLnBrk="1" hangingPunct="1"/>
            <a:r>
              <a:rPr lang="en-US" sz="1200" dirty="0"/>
              <a:t>) ENGINE=</a:t>
            </a:r>
            <a:r>
              <a:rPr lang="en-US" sz="1200" dirty="0" err="1"/>
              <a:t>InnoDB</a:t>
            </a:r>
            <a:r>
              <a:rPr lang="en-US" sz="1200" dirty="0"/>
              <a:t> DEFAULT CHARSET=latin1</a:t>
            </a:r>
          </a:p>
        </p:txBody>
      </p:sp>
      <p:sp>
        <p:nvSpPr>
          <p:cNvPr id="22536" name="Curved Down Arrow 12"/>
          <p:cNvSpPr>
            <a:spLocks noChangeArrowheads="1"/>
          </p:cNvSpPr>
          <p:nvPr/>
        </p:nvSpPr>
        <p:spPr bwMode="auto">
          <a:xfrm rot="4759689">
            <a:off x="12156282" y="3709194"/>
            <a:ext cx="608012" cy="609600"/>
          </a:xfrm>
          <a:prstGeom prst="curvedDownArrow">
            <a:avLst>
              <a:gd name="adj1" fmla="val 25000"/>
              <a:gd name="adj2" fmla="val 50000"/>
              <a:gd name="adj3" fmla="val 25024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15" name="Round Diagonal Corner Rectangle 14"/>
          <p:cNvSpPr/>
          <p:nvPr/>
        </p:nvSpPr>
        <p:spPr bwMode="auto">
          <a:xfrm>
            <a:off x="5969000" y="1016000"/>
            <a:ext cx="2133600" cy="8382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45200" y="1092200"/>
            <a:ext cx="1981200" cy="9540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aosc_checksum</a:t>
            </a:r>
            <a:endParaRPr lang="en-US" sz="2000" dirty="0">
              <a:solidFill>
                <a:schemeClr val="accent3"/>
              </a:solidFill>
            </a:endParaRPr>
          </a:p>
          <a:p>
            <a:pPr>
              <a:defRPr/>
            </a:pPr>
            <a:r>
              <a:rPr lang="en-US" sz="1600" dirty="0">
                <a:solidFill>
                  <a:schemeClr val="accent3"/>
                </a:solidFill>
              </a:rPr>
              <a:t>  (</a:t>
            </a:r>
            <a:r>
              <a:rPr lang="en-US" sz="1600" dirty="0" err="1">
                <a:solidFill>
                  <a:schemeClr val="accent3"/>
                </a:solidFill>
              </a:rPr>
              <a:t>osc</a:t>
            </a:r>
            <a:r>
              <a:rPr lang="en-US" sz="1600" dirty="0">
                <a:solidFill>
                  <a:schemeClr val="accent3"/>
                </a:solidFill>
              </a:rPr>
              <a:t> </a:t>
            </a:r>
            <a:r>
              <a:rPr lang="en-US" sz="1600" dirty="0" err="1" smtClean="0">
                <a:solidFill>
                  <a:schemeClr val="accent3"/>
                </a:solidFill>
              </a:rPr>
              <a:t>segítségével</a:t>
            </a:r>
            <a:r>
              <a:rPr lang="en-US" sz="1600" dirty="0">
                <a:solidFill>
                  <a:schemeClr val="accent3"/>
                </a:solidFill>
              </a:rPr>
              <a:t>)</a:t>
            </a:r>
          </a:p>
          <a:p>
            <a:pPr>
              <a:defRPr/>
            </a:pP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22539" name="Notched Right Arrow 19"/>
          <p:cNvSpPr>
            <a:spLocks noChangeArrowheads="1"/>
          </p:cNvSpPr>
          <p:nvPr/>
        </p:nvSpPr>
        <p:spPr bwMode="auto">
          <a:xfrm rot="10227917">
            <a:off x="9194800" y="936625"/>
            <a:ext cx="914400" cy="38100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7575D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22540" name="TextBox 26"/>
          <p:cNvSpPr txBox="1">
            <a:spLocks noChangeArrowheads="1"/>
          </p:cNvSpPr>
          <p:nvPr/>
        </p:nvSpPr>
        <p:spPr bwMode="auto">
          <a:xfrm rot="-526718">
            <a:off x="9412288" y="650875"/>
            <a:ext cx="1371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 err="1" smtClean="0"/>
              <a:t>kivánt</a:t>
            </a:r>
            <a:r>
              <a:rPr lang="en-US" sz="1400" dirty="0" smtClean="0"/>
              <a:t> </a:t>
            </a:r>
            <a:r>
              <a:rPr lang="en-US" sz="1400" dirty="0"/>
              <a:t>schema</a:t>
            </a: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lded Corner 2"/>
          <p:cNvSpPr>
            <a:spLocks noChangeArrowheads="1"/>
          </p:cNvSpPr>
          <p:nvPr/>
        </p:nvSpPr>
        <p:spPr bwMode="auto">
          <a:xfrm>
            <a:off x="11074400" y="558800"/>
            <a:ext cx="1600200" cy="685800"/>
          </a:xfrm>
          <a:prstGeom prst="foldedCorner">
            <a:avLst>
              <a:gd name="adj" fmla="val 1666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svn</a:t>
            </a:r>
          </a:p>
          <a:p>
            <a:pPr>
              <a:lnSpc>
                <a:spcPct val="90000"/>
              </a:lnSpc>
            </a:pPr>
            <a:r>
              <a:rPr lang="en-US" sz="1800"/>
              <a:t>- tier/tabla1</a:t>
            </a:r>
          </a:p>
        </p:txBody>
      </p:sp>
      <p:sp>
        <p:nvSpPr>
          <p:cNvPr id="6" name="Magnetic Disk 5"/>
          <p:cNvSpPr/>
          <p:nvPr/>
        </p:nvSpPr>
        <p:spPr bwMode="auto">
          <a:xfrm>
            <a:off x="10083800" y="2159000"/>
            <a:ext cx="1905000" cy="1981200"/>
          </a:xfrm>
          <a:prstGeom prst="flowChartMagneticDisk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23556" name="TextBox 7"/>
          <p:cNvSpPr txBox="1">
            <a:spLocks noChangeArrowheads="1"/>
          </p:cNvSpPr>
          <p:nvPr/>
        </p:nvSpPr>
        <p:spPr bwMode="auto">
          <a:xfrm>
            <a:off x="10236200" y="2311400"/>
            <a:ext cx="1676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 dirty="0" smtClean="0"/>
              <a:t>udbxx.snc:</a:t>
            </a:r>
            <a:r>
              <a:rPr lang="en-US" sz="1600" dirty="0"/>
              <a:t>3306</a:t>
            </a:r>
          </a:p>
        </p:txBody>
      </p:sp>
      <p:sp>
        <p:nvSpPr>
          <p:cNvPr id="23557" name="TextBox 11"/>
          <p:cNvSpPr txBox="1">
            <a:spLocks noChangeArrowheads="1"/>
          </p:cNvSpPr>
          <p:nvPr/>
        </p:nvSpPr>
        <p:spPr bwMode="auto">
          <a:xfrm>
            <a:off x="10083800" y="2921000"/>
            <a:ext cx="1905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 dirty="0"/>
              <a:t>MySQL </a:t>
            </a:r>
            <a:r>
              <a:rPr lang="en-US" sz="1600" dirty="0" err="1" smtClean="0"/>
              <a:t>tábla</a:t>
            </a:r>
            <a:r>
              <a:rPr lang="en-US" sz="1600" dirty="0"/>
              <a:t>: </a:t>
            </a:r>
            <a:r>
              <a:rPr lang="en-US" sz="1600" dirty="0" err="1"/>
              <a:t>aosc_local_status</a:t>
            </a:r>
            <a:endParaRPr lang="en-US" sz="1600" dirty="0"/>
          </a:p>
          <a:p>
            <a:pPr eaLnBrk="1" hangingPunct="1"/>
            <a:endParaRPr lang="en-US" sz="1600" dirty="0"/>
          </a:p>
        </p:txBody>
      </p:sp>
      <p:sp>
        <p:nvSpPr>
          <p:cNvPr id="23558" name="Folded Corner 9"/>
          <p:cNvSpPr>
            <a:spLocks noChangeArrowheads="1"/>
          </p:cNvSpPr>
          <p:nvPr/>
        </p:nvSpPr>
        <p:spPr bwMode="auto">
          <a:xfrm>
            <a:off x="8712200" y="4216400"/>
            <a:ext cx="3429000" cy="2438400"/>
          </a:xfrm>
          <a:prstGeom prst="foldedCorner">
            <a:avLst>
              <a:gd name="adj" fmla="val 1666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23559" name="TextBox 10"/>
          <p:cNvSpPr txBox="1">
            <a:spLocks noChangeArrowheads="1"/>
          </p:cNvSpPr>
          <p:nvPr/>
        </p:nvSpPr>
        <p:spPr bwMode="auto">
          <a:xfrm>
            <a:off x="8788400" y="4368800"/>
            <a:ext cx="3429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200" dirty="0"/>
              <a:t>CREATE TABLE `</a:t>
            </a:r>
            <a:r>
              <a:rPr lang="en-US" sz="1200" dirty="0" err="1"/>
              <a:t>aosc_local_status</a:t>
            </a:r>
            <a:r>
              <a:rPr lang="en-US" sz="1200" dirty="0"/>
              <a:t>` (</a:t>
            </a:r>
          </a:p>
          <a:p>
            <a:pPr eaLnBrk="1" hangingPunct="1"/>
            <a:r>
              <a:rPr lang="en-US" sz="1200" dirty="0"/>
              <a:t>  `host`,</a:t>
            </a:r>
          </a:p>
          <a:p>
            <a:pPr eaLnBrk="1" hangingPunct="1"/>
            <a:r>
              <a:rPr lang="en-US" sz="1200" dirty="0"/>
              <a:t>  `port` </a:t>
            </a:r>
            <a:r>
              <a:rPr lang="en-US" sz="1200" dirty="0" err="1"/>
              <a:t>int</a:t>
            </a:r>
            <a:r>
              <a:rPr lang="en-US" sz="1200" dirty="0"/>
              <a:t>(4),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smtClean="0"/>
              <a:t>database`</a:t>
            </a:r>
            <a:r>
              <a:rPr lang="en-US" sz="1200" dirty="0"/>
              <a:t>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table_name</a:t>
            </a:r>
            <a:r>
              <a:rPr lang="en-US" sz="1200" dirty="0"/>
              <a:t>`,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hash_current</a:t>
            </a:r>
            <a:r>
              <a:rPr lang="en-US" sz="1200" dirty="0"/>
              <a:t>`,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hash_desired</a:t>
            </a:r>
            <a:r>
              <a:rPr lang="en-US" sz="1200" dirty="0"/>
              <a:t>`,</a:t>
            </a:r>
          </a:p>
          <a:p>
            <a:pPr eaLnBrk="1" hangingPunct="1"/>
            <a:r>
              <a:rPr lang="en-US" sz="1200" dirty="0"/>
              <a:t>  `status` </a:t>
            </a:r>
            <a:r>
              <a:rPr lang="en-US" sz="1200" dirty="0" err="1"/>
              <a:t>enum</a:t>
            </a:r>
            <a:r>
              <a:rPr lang="en-US" sz="1200" dirty="0"/>
              <a:t>('OK','NA','INC’),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last_run</a:t>
            </a:r>
            <a:r>
              <a:rPr lang="en-US" sz="1200" dirty="0"/>
              <a:t>` timestamp)</a:t>
            </a:r>
          </a:p>
          <a:p>
            <a:pPr eaLnBrk="1" hangingPunct="1"/>
            <a:r>
              <a:rPr lang="en-US" sz="1200" dirty="0"/>
              <a:t>) ENGINE=</a:t>
            </a:r>
            <a:r>
              <a:rPr lang="en-US" sz="1200" dirty="0" err="1"/>
              <a:t>InnoDB</a:t>
            </a:r>
            <a:r>
              <a:rPr lang="en-US" sz="1200" dirty="0"/>
              <a:t> DEFAULT CHARSET=latin1</a:t>
            </a:r>
          </a:p>
        </p:txBody>
      </p:sp>
      <p:sp>
        <p:nvSpPr>
          <p:cNvPr id="23560" name="Curved Down Arrow 12"/>
          <p:cNvSpPr>
            <a:spLocks noChangeArrowheads="1"/>
          </p:cNvSpPr>
          <p:nvPr/>
        </p:nvSpPr>
        <p:spPr bwMode="auto">
          <a:xfrm rot="4759689">
            <a:off x="12156282" y="3709194"/>
            <a:ext cx="608012" cy="609600"/>
          </a:xfrm>
          <a:prstGeom prst="curvedDownArrow">
            <a:avLst>
              <a:gd name="adj1" fmla="val 25000"/>
              <a:gd name="adj2" fmla="val 50000"/>
              <a:gd name="adj3" fmla="val 25024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16" name="Magnetic Disk 15"/>
          <p:cNvSpPr/>
          <p:nvPr/>
        </p:nvSpPr>
        <p:spPr bwMode="auto">
          <a:xfrm>
            <a:off x="1092200" y="1930400"/>
            <a:ext cx="1905000" cy="1981200"/>
          </a:xfrm>
          <a:prstGeom prst="flowChartMagneticDisk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23562" name="TextBox 16"/>
          <p:cNvSpPr txBox="1">
            <a:spLocks noChangeArrowheads="1"/>
          </p:cNvSpPr>
          <p:nvPr/>
        </p:nvSpPr>
        <p:spPr bwMode="auto">
          <a:xfrm>
            <a:off x="1244600" y="2082800"/>
            <a:ext cx="1676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 dirty="0" smtClean="0"/>
              <a:t>udbxx.snc:</a:t>
            </a:r>
            <a:r>
              <a:rPr lang="en-US" sz="1600" dirty="0"/>
              <a:t>3306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92200" y="2692400"/>
            <a:ext cx="1905000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Tx/>
              <a:buChar char="-"/>
              <a:defRPr/>
            </a:pPr>
            <a:r>
              <a:rPr lang="en-US" sz="1600" dirty="0" smtClean="0"/>
              <a:t>dbid1</a:t>
            </a:r>
            <a:r>
              <a:rPr lang="en-US" sz="1600" dirty="0"/>
              <a:t>.tabla1</a:t>
            </a:r>
          </a:p>
          <a:p>
            <a:pPr marL="285750" indent="-285750">
              <a:buFontTx/>
              <a:buChar char="-"/>
              <a:defRPr/>
            </a:pPr>
            <a:r>
              <a:rPr lang="en-US" sz="1600" dirty="0" smtClean="0"/>
              <a:t>dbid2</a:t>
            </a:r>
            <a:r>
              <a:rPr lang="en-US" sz="1600" dirty="0"/>
              <a:t>.tabla1</a:t>
            </a:r>
          </a:p>
          <a:p>
            <a:pPr marL="285750" indent="-285750">
              <a:buFontTx/>
              <a:buChar char="-"/>
              <a:defRPr/>
            </a:pPr>
            <a:r>
              <a:rPr lang="en-US" sz="1600" dirty="0" smtClean="0"/>
              <a:t>dbid3</a:t>
            </a:r>
            <a:r>
              <a:rPr lang="en-US" sz="1600" dirty="0"/>
              <a:t>.tabla1</a:t>
            </a:r>
          </a:p>
          <a:p>
            <a:pPr>
              <a:defRPr/>
            </a:pPr>
            <a:endParaRPr lang="en-US" sz="1600" dirty="0"/>
          </a:p>
        </p:txBody>
      </p:sp>
      <p:sp>
        <p:nvSpPr>
          <p:cNvPr id="15" name="Round Diagonal Corner Rectangle 14"/>
          <p:cNvSpPr/>
          <p:nvPr/>
        </p:nvSpPr>
        <p:spPr bwMode="auto">
          <a:xfrm>
            <a:off x="5969000" y="1016000"/>
            <a:ext cx="2133600" cy="8382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45200" y="1092200"/>
            <a:ext cx="1981200" cy="9540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 smtClean="0">
                <a:solidFill>
                  <a:schemeClr val="accent3"/>
                </a:solidFill>
              </a:rPr>
              <a:t>aosc_checksum</a:t>
            </a:r>
            <a:r>
              <a:rPr lang="en-US" sz="1600" dirty="0" smtClean="0">
                <a:solidFill>
                  <a:schemeClr val="accent3"/>
                </a:solidFill>
              </a:rPr>
              <a:t>            (</a:t>
            </a:r>
            <a:r>
              <a:rPr lang="en-US" sz="1600" dirty="0" err="1">
                <a:solidFill>
                  <a:schemeClr val="accent3"/>
                </a:solidFill>
              </a:rPr>
              <a:t>osc</a:t>
            </a:r>
            <a:r>
              <a:rPr lang="en-US" sz="1600" dirty="0">
                <a:solidFill>
                  <a:schemeClr val="accent3"/>
                </a:solidFill>
              </a:rPr>
              <a:t> </a:t>
            </a:r>
            <a:r>
              <a:rPr lang="en-US" sz="1600" dirty="0" err="1" smtClean="0">
                <a:solidFill>
                  <a:schemeClr val="accent3"/>
                </a:solidFill>
              </a:rPr>
              <a:t>segítségével</a:t>
            </a:r>
            <a:r>
              <a:rPr lang="en-US" sz="1600" dirty="0">
                <a:solidFill>
                  <a:schemeClr val="accent3"/>
                </a:solidFill>
              </a:rPr>
              <a:t>)</a:t>
            </a:r>
          </a:p>
          <a:p>
            <a:pPr>
              <a:defRPr/>
            </a:pP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23566" name="Notched Right Arrow 19"/>
          <p:cNvSpPr>
            <a:spLocks noChangeArrowheads="1"/>
          </p:cNvSpPr>
          <p:nvPr/>
        </p:nvSpPr>
        <p:spPr bwMode="auto">
          <a:xfrm rot="10227917">
            <a:off x="9194800" y="936625"/>
            <a:ext cx="914400" cy="38100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7575D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23567" name="Notched Right Arrow 25"/>
          <p:cNvSpPr>
            <a:spLocks noChangeArrowheads="1"/>
          </p:cNvSpPr>
          <p:nvPr/>
        </p:nvSpPr>
        <p:spPr bwMode="auto">
          <a:xfrm rot="-1055606">
            <a:off x="4254500" y="1693863"/>
            <a:ext cx="914400" cy="38100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7575D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21" name="Folded Corner 20"/>
          <p:cNvSpPr/>
          <p:nvPr/>
        </p:nvSpPr>
        <p:spPr bwMode="auto">
          <a:xfrm>
            <a:off x="4064000" y="2616200"/>
            <a:ext cx="4648200" cy="1066800"/>
          </a:xfrm>
          <a:prstGeom prst="foldedCorner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64000" y="2692400"/>
            <a:ext cx="48006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 err="1" smtClean="0"/>
              <a:t>udbxx.snc</a:t>
            </a:r>
            <a:r>
              <a:rPr lang="en-US" sz="1600" dirty="0" smtClean="0"/>
              <a:t> </a:t>
            </a:r>
            <a:r>
              <a:rPr lang="en-US" sz="1600" dirty="0"/>
              <a:t>| 3306 | </a:t>
            </a:r>
            <a:r>
              <a:rPr lang="en-US" sz="1600" dirty="0" smtClean="0"/>
              <a:t>dbid1 </a:t>
            </a:r>
            <a:r>
              <a:rPr lang="en-US" sz="1600" dirty="0"/>
              <a:t>| tabla1 |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</a:rPr>
              <a:t>abcd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600" dirty="0"/>
              <a:t>| </a:t>
            </a:r>
            <a:r>
              <a:rPr lang="en-US" sz="1600" dirty="0" err="1">
                <a:solidFill>
                  <a:srgbClr val="FF0000"/>
                </a:solidFill>
              </a:rPr>
              <a:t>efgh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| </a:t>
            </a:r>
            <a:r>
              <a:rPr lang="en-US" sz="1600" dirty="0">
                <a:solidFill>
                  <a:srgbClr val="FF0000"/>
                </a:solidFill>
              </a:rPr>
              <a:t>INC </a:t>
            </a:r>
          </a:p>
          <a:p>
            <a:pPr>
              <a:defRPr/>
            </a:pPr>
            <a:r>
              <a:rPr lang="en-US" sz="1600" dirty="0" err="1" smtClean="0"/>
              <a:t>udbxx.snc</a:t>
            </a:r>
            <a:r>
              <a:rPr lang="en-US" sz="1600" dirty="0" smtClean="0"/>
              <a:t> </a:t>
            </a:r>
            <a:r>
              <a:rPr lang="en-US" sz="1600" dirty="0"/>
              <a:t>| 3306 | </a:t>
            </a:r>
            <a:r>
              <a:rPr lang="en-US" sz="1600" dirty="0" smtClean="0"/>
              <a:t>dbid2 </a:t>
            </a:r>
            <a:r>
              <a:rPr lang="en-US" sz="1600" dirty="0"/>
              <a:t>| tabla1 | </a:t>
            </a:r>
            <a:r>
              <a:rPr lang="en-US" sz="1600" dirty="0" err="1">
                <a:solidFill>
                  <a:srgbClr val="556792"/>
                </a:solidFill>
              </a:rPr>
              <a:t>efgh</a:t>
            </a:r>
            <a:r>
              <a:rPr lang="en-US" sz="1600" dirty="0"/>
              <a:t>  | </a:t>
            </a:r>
            <a:r>
              <a:rPr lang="en-US" sz="1600" dirty="0" err="1">
                <a:solidFill>
                  <a:srgbClr val="FF0000"/>
                </a:solidFill>
              </a:rPr>
              <a:t>efgh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| </a:t>
            </a:r>
            <a:r>
              <a:rPr lang="en-US" sz="1600" dirty="0">
                <a:solidFill>
                  <a:srgbClr val="008000"/>
                </a:solidFill>
              </a:rPr>
              <a:t>OK</a:t>
            </a:r>
          </a:p>
          <a:p>
            <a:pPr>
              <a:defRPr/>
            </a:pPr>
            <a:r>
              <a:rPr lang="en-US" sz="1600" dirty="0" err="1" smtClean="0"/>
              <a:t>udbxx.snc</a:t>
            </a:r>
            <a:r>
              <a:rPr lang="en-US" sz="1600" dirty="0" smtClean="0"/>
              <a:t> </a:t>
            </a:r>
            <a:r>
              <a:rPr lang="en-US" sz="1600" dirty="0"/>
              <a:t>| 3306 | </a:t>
            </a:r>
            <a:r>
              <a:rPr lang="en-US" sz="1600" dirty="0" smtClean="0"/>
              <a:t>dbid3 </a:t>
            </a:r>
            <a:r>
              <a:rPr lang="en-US" sz="1600" dirty="0"/>
              <a:t>| tabla1 | </a:t>
            </a:r>
            <a:r>
              <a:rPr lang="en-US" sz="1600" dirty="0">
                <a:solidFill>
                  <a:srgbClr val="556792"/>
                </a:solidFill>
              </a:rPr>
              <a:t>NULL</a:t>
            </a:r>
            <a:r>
              <a:rPr lang="en-US" sz="1600" dirty="0"/>
              <a:t>| </a:t>
            </a:r>
            <a:r>
              <a:rPr lang="en-US" sz="1600" dirty="0" err="1">
                <a:solidFill>
                  <a:srgbClr val="FF0000"/>
                </a:solidFill>
              </a:rPr>
              <a:t>efgh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| </a:t>
            </a:r>
            <a:r>
              <a:rPr lang="en-US" sz="16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NA</a:t>
            </a:r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</p:txBody>
      </p:sp>
      <p:sp>
        <p:nvSpPr>
          <p:cNvPr id="23570" name="TextBox 26"/>
          <p:cNvSpPr txBox="1">
            <a:spLocks noChangeArrowheads="1"/>
          </p:cNvSpPr>
          <p:nvPr/>
        </p:nvSpPr>
        <p:spPr bwMode="auto">
          <a:xfrm rot="21073282">
            <a:off x="9382532" y="650875"/>
            <a:ext cx="1371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 err="1" smtClean="0"/>
              <a:t>kivánt</a:t>
            </a:r>
            <a:r>
              <a:rPr lang="en-US" sz="1400" dirty="0" smtClean="0"/>
              <a:t> </a:t>
            </a:r>
            <a:r>
              <a:rPr lang="en-US" sz="1400" dirty="0"/>
              <a:t>schema</a:t>
            </a:r>
          </a:p>
        </p:txBody>
      </p:sp>
      <p:sp>
        <p:nvSpPr>
          <p:cNvPr id="23571" name="TextBox 27"/>
          <p:cNvSpPr txBox="1">
            <a:spLocks noChangeArrowheads="1"/>
          </p:cNvSpPr>
          <p:nvPr/>
        </p:nvSpPr>
        <p:spPr bwMode="auto">
          <a:xfrm rot="-1056326">
            <a:off x="3695700" y="1455738"/>
            <a:ext cx="1447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 err="1" smtClean="0"/>
              <a:t>összehasonlítás</a:t>
            </a:r>
            <a:endParaRPr lang="en-US" sz="1400" dirty="0"/>
          </a:p>
        </p:txBody>
      </p:sp>
      <p:sp>
        <p:nvSpPr>
          <p:cNvPr id="23" name="Rectangle 1"/>
          <p:cNvSpPr txBox="1">
            <a:spLocks noChangeArrowheads="1"/>
          </p:cNvSpPr>
          <p:nvPr/>
        </p:nvSpPr>
        <p:spPr bwMode="auto">
          <a:xfrm>
            <a:off x="787400" y="330200"/>
            <a:ext cx="3962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4600" dirty="0" smtClean="0">
                <a:solidFill>
                  <a:schemeClr val="tx1"/>
                </a:solidFill>
                <a:latin typeface="Vista Sans OT Medium" charset="0"/>
                <a:ea typeface="ヒラギノ角ゴ ProN W6" charset="0"/>
                <a:cs typeface="ヒラギノ角ゴ ProN W6" charset="0"/>
                <a:sym typeface="Vista Sans OT Medium" charset="0"/>
              </a:rPr>
              <a:t>checksum</a:t>
            </a:r>
            <a:endParaRPr lang="en-US" sz="4600" dirty="0">
              <a:solidFill>
                <a:schemeClr val="tx1"/>
              </a:solidFill>
              <a:latin typeface="Vista Sans OT Medium" charset="0"/>
              <a:ea typeface="ヒラギノ角ゴ ProN W6" charset="0"/>
              <a:cs typeface="ヒラギノ角ゴ ProN W6" charset="0"/>
              <a:sym typeface="Vista Sans OT Medium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lded Corner 2"/>
          <p:cNvSpPr>
            <a:spLocks noChangeArrowheads="1"/>
          </p:cNvSpPr>
          <p:nvPr/>
        </p:nvSpPr>
        <p:spPr bwMode="auto">
          <a:xfrm>
            <a:off x="11074400" y="558800"/>
            <a:ext cx="1600200" cy="685800"/>
          </a:xfrm>
          <a:prstGeom prst="foldedCorner">
            <a:avLst>
              <a:gd name="adj" fmla="val 1666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svn</a:t>
            </a:r>
          </a:p>
          <a:p>
            <a:pPr>
              <a:lnSpc>
                <a:spcPct val="90000"/>
              </a:lnSpc>
            </a:pPr>
            <a:r>
              <a:rPr lang="en-US" sz="1800"/>
              <a:t>- tier/tabla1</a:t>
            </a:r>
          </a:p>
        </p:txBody>
      </p:sp>
      <p:sp>
        <p:nvSpPr>
          <p:cNvPr id="6" name="Magnetic Disk 5"/>
          <p:cNvSpPr/>
          <p:nvPr/>
        </p:nvSpPr>
        <p:spPr bwMode="auto">
          <a:xfrm>
            <a:off x="10083800" y="2159000"/>
            <a:ext cx="1905000" cy="1981200"/>
          </a:xfrm>
          <a:prstGeom prst="flowChartMagneticDisk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24580" name="TextBox 7"/>
          <p:cNvSpPr txBox="1">
            <a:spLocks noChangeArrowheads="1"/>
          </p:cNvSpPr>
          <p:nvPr/>
        </p:nvSpPr>
        <p:spPr bwMode="auto">
          <a:xfrm>
            <a:off x="10236200" y="2311400"/>
            <a:ext cx="1676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 dirty="0" smtClean="0"/>
              <a:t>udbxx.snc:</a:t>
            </a:r>
            <a:r>
              <a:rPr lang="en-US" sz="1600" dirty="0"/>
              <a:t>3306</a:t>
            </a:r>
          </a:p>
        </p:txBody>
      </p:sp>
      <p:sp>
        <p:nvSpPr>
          <p:cNvPr id="24581" name="TextBox 11"/>
          <p:cNvSpPr txBox="1">
            <a:spLocks noChangeArrowheads="1"/>
          </p:cNvSpPr>
          <p:nvPr/>
        </p:nvSpPr>
        <p:spPr bwMode="auto">
          <a:xfrm>
            <a:off x="10083800" y="2921000"/>
            <a:ext cx="1905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 dirty="0"/>
              <a:t>MySQL </a:t>
            </a:r>
            <a:r>
              <a:rPr lang="en-US" sz="1600" dirty="0" err="1" smtClean="0"/>
              <a:t>tábla</a:t>
            </a:r>
            <a:r>
              <a:rPr lang="en-US" sz="1600" dirty="0"/>
              <a:t>: </a:t>
            </a:r>
            <a:r>
              <a:rPr lang="en-US" sz="1600" dirty="0" err="1"/>
              <a:t>aosc_local_status</a:t>
            </a:r>
            <a:endParaRPr lang="en-US" sz="1600" dirty="0"/>
          </a:p>
          <a:p>
            <a:pPr eaLnBrk="1" hangingPunct="1"/>
            <a:endParaRPr lang="en-US" sz="1600" dirty="0"/>
          </a:p>
        </p:txBody>
      </p:sp>
      <p:sp>
        <p:nvSpPr>
          <p:cNvPr id="24582" name="Folded Corner 9"/>
          <p:cNvSpPr>
            <a:spLocks noChangeArrowheads="1"/>
          </p:cNvSpPr>
          <p:nvPr/>
        </p:nvSpPr>
        <p:spPr bwMode="auto">
          <a:xfrm>
            <a:off x="8712200" y="4216400"/>
            <a:ext cx="3429000" cy="2438400"/>
          </a:xfrm>
          <a:prstGeom prst="foldedCorner">
            <a:avLst>
              <a:gd name="adj" fmla="val 1666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24583" name="TextBox 10"/>
          <p:cNvSpPr txBox="1">
            <a:spLocks noChangeArrowheads="1"/>
          </p:cNvSpPr>
          <p:nvPr/>
        </p:nvSpPr>
        <p:spPr bwMode="auto">
          <a:xfrm>
            <a:off x="8788400" y="4368800"/>
            <a:ext cx="3429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200" dirty="0"/>
              <a:t>CREATE TABLE `</a:t>
            </a:r>
            <a:r>
              <a:rPr lang="en-US" sz="1200" dirty="0" err="1"/>
              <a:t>aosc_local_status</a:t>
            </a:r>
            <a:r>
              <a:rPr lang="en-US" sz="1200" dirty="0"/>
              <a:t>` (</a:t>
            </a:r>
          </a:p>
          <a:p>
            <a:pPr eaLnBrk="1" hangingPunct="1"/>
            <a:r>
              <a:rPr lang="en-US" sz="1200" dirty="0"/>
              <a:t>  `host`,</a:t>
            </a:r>
          </a:p>
          <a:p>
            <a:pPr eaLnBrk="1" hangingPunct="1"/>
            <a:r>
              <a:rPr lang="en-US" sz="1200" dirty="0"/>
              <a:t>  `port` </a:t>
            </a:r>
            <a:r>
              <a:rPr lang="en-US" sz="1200" dirty="0" err="1"/>
              <a:t>int</a:t>
            </a:r>
            <a:r>
              <a:rPr lang="en-US" sz="1200" dirty="0"/>
              <a:t>(4),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smtClean="0"/>
              <a:t>database`</a:t>
            </a:r>
            <a:r>
              <a:rPr lang="en-US" sz="1200" dirty="0"/>
              <a:t>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table_name</a:t>
            </a:r>
            <a:r>
              <a:rPr lang="en-US" sz="1200" dirty="0"/>
              <a:t>`,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hash_current</a:t>
            </a:r>
            <a:r>
              <a:rPr lang="en-US" sz="1200" dirty="0"/>
              <a:t>`,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hash_desired</a:t>
            </a:r>
            <a:r>
              <a:rPr lang="en-US" sz="1200" dirty="0"/>
              <a:t>`,</a:t>
            </a:r>
          </a:p>
          <a:p>
            <a:pPr eaLnBrk="1" hangingPunct="1"/>
            <a:r>
              <a:rPr lang="en-US" sz="1200" dirty="0"/>
              <a:t>  `status` </a:t>
            </a:r>
            <a:r>
              <a:rPr lang="en-US" sz="1200" dirty="0" err="1"/>
              <a:t>enum</a:t>
            </a:r>
            <a:r>
              <a:rPr lang="en-US" sz="1200" dirty="0"/>
              <a:t>('OK','NA','INC’),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last_run</a:t>
            </a:r>
            <a:r>
              <a:rPr lang="en-US" sz="1200" dirty="0"/>
              <a:t>` timestamp)</a:t>
            </a:r>
          </a:p>
          <a:p>
            <a:pPr eaLnBrk="1" hangingPunct="1"/>
            <a:r>
              <a:rPr lang="en-US" sz="1200" dirty="0"/>
              <a:t>) ENGINE=</a:t>
            </a:r>
            <a:r>
              <a:rPr lang="en-US" sz="1200" dirty="0" err="1"/>
              <a:t>InnoDB</a:t>
            </a:r>
            <a:r>
              <a:rPr lang="en-US" sz="1200" dirty="0"/>
              <a:t> DEFAULT CHARSET=latin1</a:t>
            </a:r>
          </a:p>
        </p:txBody>
      </p:sp>
      <p:sp>
        <p:nvSpPr>
          <p:cNvPr id="24584" name="Curved Down Arrow 12"/>
          <p:cNvSpPr>
            <a:spLocks noChangeArrowheads="1"/>
          </p:cNvSpPr>
          <p:nvPr/>
        </p:nvSpPr>
        <p:spPr bwMode="auto">
          <a:xfrm rot="4759689">
            <a:off x="12156282" y="3709194"/>
            <a:ext cx="608012" cy="609600"/>
          </a:xfrm>
          <a:prstGeom prst="curvedDownArrow">
            <a:avLst>
              <a:gd name="adj1" fmla="val 25000"/>
              <a:gd name="adj2" fmla="val 50000"/>
              <a:gd name="adj3" fmla="val 25024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16" name="Magnetic Disk 15"/>
          <p:cNvSpPr/>
          <p:nvPr/>
        </p:nvSpPr>
        <p:spPr bwMode="auto">
          <a:xfrm>
            <a:off x="1092200" y="1930400"/>
            <a:ext cx="1905000" cy="1981200"/>
          </a:xfrm>
          <a:prstGeom prst="flowChartMagneticDisk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24586" name="TextBox 16"/>
          <p:cNvSpPr txBox="1">
            <a:spLocks noChangeArrowheads="1"/>
          </p:cNvSpPr>
          <p:nvPr/>
        </p:nvSpPr>
        <p:spPr bwMode="auto">
          <a:xfrm>
            <a:off x="1244600" y="2082800"/>
            <a:ext cx="17526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 dirty="0" smtClean="0"/>
              <a:t>udbxx.snc:</a:t>
            </a:r>
            <a:r>
              <a:rPr lang="en-US" sz="1600" dirty="0"/>
              <a:t>3306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92200" y="2692400"/>
            <a:ext cx="1905000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Tx/>
              <a:buChar char="-"/>
              <a:defRPr/>
            </a:pPr>
            <a:r>
              <a:rPr lang="en-US" sz="1600" dirty="0" smtClean="0"/>
              <a:t>dbid1</a:t>
            </a:r>
            <a:r>
              <a:rPr lang="en-US" sz="1600" dirty="0"/>
              <a:t>.tabla1</a:t>
            </a:r>
          </a:p>
          <a:p>
            <a:pPr marL="285750" indent="-285750">
              <a:buFontTx/>
              <a:buChar char="-"/>
              <a:defRPr/>
            </a:pPr>
            <a:r>
              <a:rPr lang="en-US" sz="1600" dirty="0" smtClean="0"/>
              <a:t>dbid2</a:t>
            </a:r>
            <a:r>
              <a:rPr lang="en-US" sz="1600" dirty="0"/>
              <a:t>.tabla1</a:t>
            </a:r>
          </a:p>
          <a:p>
            <a:pPr marL="285750" indent="-285750">
              <a:buFontTx/>
              <a:buChar char="-"/>
              <a:defRPr/>
            </a:pPr>
            <a:r>
              <a:rPr lang="en-US" sz="1600" dirty="0" smtClean="0"/>
              <a:t>dbid3</a:t>
            </a:r>
            <a:r>
              <a:rPr lang="en-US" sz="1600" dirty="0"/>
              <a:t>.tabla1</a:t>
            </a:r>
          </a:p>
          <a:p>
            <a:pPr>
              <a:defRPr/>
            </a:pPr>
            <a:endParaRPr lang="en-US" sz="1600" dirty="0"/>
          </a:p>
        </p:txBody>
      </p:sp>
      <p:sp>
        <p:nvSpPr>
          <p:cNvPr id="15" name="Round Diagonal Corner Rectangle 14"/>
          <p:cNvSpPr/>
          <p:nvPr/>
        </p:nvSpPr>
        <p:spPr bwMode="auto">
          <a:xfrm>
            <a:off x="5969000" y="1016000"/>
            <a:ext cx="2133600" cy="8382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45200" y="1092200"/>
            <a:ext cx="1981200" cy="9540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aosc_checksum</a:t>
            </a:r>
            <a:endParaRPr lang="en-US" sz="2000" dirty="0">
              <a:solidFill>
                <a:schemeClr val="accent3"/>
              </a:solidFill>
            </a:endParaRPr>
          </a:p>
          <a:p>
            <a:pPr>
              <a:defRPr/>
            </a:pPr>
            <a:r>
              <a:rPr lang="en-US" sz="1600" dirty="0">
                <a:solidFill>
                  <a:schemeClr val="accent3"/>
                </a:solidFill>
              </a:rPr>
              <a:t>  (</a:t>
            </a:r>
            <a:r>
              <a:rPr lang="en-US" sz="1600" dirty="0" err="1">
                <a:solidFill>
                  <a:schemeClr val="accent3"/>
                </a:solidFill>
              </a:rPr>
              <a:t>osc</a:t>
            </a:r>
            <a:r>
              <a:rPr lang="en-US" sz="1600" dirty="0">
                <a:solidFill>
                  <a:schemeClr val="accent3"/>
                </a:solidFill>
              </a:rPr>
              <a:t> </a:t>
            </a:r>
            <a:r>
              <a:rPr lang="en-US" sz="1600" dirty="0" err="1" smtClean="0">
                <a:solidFill>
                  <a:schemeClr val="accent3"/>
                </a:solidFill>
              </a:rPr>
              <a:t>segítségével</a:t>
            </a:r>
            <a:r>
              <a:rPr lang="en-US" sz="1600" dirty="0">
                <a:solidFill>
                  <a:schemeClr val="accent3"/>
                </a:solidFill>
              </a:rPr>
              <a:t>)</a:t>
            </a:r>
          </a:p>
          <a:p>
            <a:pPr>
              <a:defRPr/>
            </a:pP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24590" name="Notched Right Arrow 19"/>
          <p:cNvSpPr>
            <a:spLocks noChangeArrowheads="1"/>
          </p:cNvSpPr>
          <p:nvPr/>
        </p:nvSpPr>
        <p:spPr bwMode="auto">
          <a:xfrm rot="10227917">
            <a:off x="9194800" y="936625"/>
            <a:ext cx="914400" cy="38100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7575D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24591" name="Notched Right Arrow 25"/>
          <p:cNvSpPr>
            <a:spLocks noChangeArrowheads="1"/>
          </p:cNvSpPr>
          <p:nvPr/>
        </p:nvSpPr>
        <p:spPr bwMode="auto">
          <a:xfrm rot="-1055606">
            <a:off x="4254500" y="1693863"/>
            <a:ext cx="914400" cy="38100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7575D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21" name="Folded Corner 20"/>
          <p:cNvSpPr/>
          <p:nvPr/>
        </p:nvSpPr>
        <p:spPr bwMode="auto">
          <a:xfrm>
            <a:off x="4064000" y="2616200"/>
            <a:ext cx="4648200" cy="1066800"/>
          </a:xfrm>
          <a:prstGeom prst="foldedCorner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24593" name="TextBox 21"/>
          <p:cNvSpPr txBox="1">
            <a:spLocks noChangeArrowheads="1"/>
          </p:cNvSpPr>
          <p:nvPr/>
        </p:nvSpPr>
        <p:spPr bwMode="auto">
          <a:xfrm>
            <a:off x="4064000" y="2692400"/>
            <a:ext cx="48006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 dirty="0" err="1" smtClean="0"/>
              <a:t>udbxx.snc</a:t>
            </a:r>
            <a:r>
              <a:rPr lang="en-US" sz="1600" dirty="0" smtClean="0"/>
              <a:t> </a:t>
            </a:r>
            <a:r>
              <a:rPr lang="en-US" sz="1600" dirty="0"/>
              <a:t>| 3306 | </a:t>
            </a:r>
            <a:r>
              <a:rPr lang="en-US" sz="1600" dirty="0" smtClean="0"/>
              <a:t>dbid1 </a:t>
            </a:r>
            <a:r>
              <a:rPr lang="en-US" sz="1600" dirty="0"/>
              <a:t>| tabla1 | </a:t>
            </a:r>
            <a:r>
              <a:rPr lang="en-US" sz="1600" dirty="0" err="1"/>
              <a:t>abcd</a:t>
            </a:r>
            <a:r>
              <a:rPr lang="en-US" sz="1600" dirty="0"/>
              <a:t> | </a:t>
            </a:r>
            <a:r>
              <a:rPr lang="en-US" sz="1600" dirty="0" err="1"/>
              <a:t>efgh</a:t>
            </a:r>
            <a:r>
              <a:rPr lang="en-US" sz="1600" dirty="0"/>
              <a:t> | INC </a:t>
            </a:r>
          </a:p>
          <a:p>
            <a:pPr eaLnBrk="1" hangingPunct="1"/>
            <a:r>
              <a:rPr lang="en-US" sz="1600" dirty="0" err="1" smtClean="0"/>
              <a:t>udbxx.snc</a:t>
            </a:r>
            <a:r>
              <a:rPr lang="en-US" sz="1600" dirty="0" smtClean="0"/>
              <a:t> </a:t>
            </a:r>
            <a:r>
              <a:rPr lang="en-US" sz="1600" dirty="0"/>
              <a:t>| 3306 | </a:t>
            </a:r>
            <a:r>
              <a:rPr lang="en-US" sz="1600" dirty="0" smtClean="0"/>
              <a:t>dbid2 </a:t>
            </a:r>
            <a:r>
              <a:rPr lang="en-US" sz="1600" dirty="0"/>
              <a:t>| tabla1 | </a:t>
            </a:r>
            <a:r>
              <a:rPr lang="en-US" sz="1600" dirty="0" err="1"/>
              <a:t>efgh</a:t>
            </a:r>
            <a:r>
              <a:rPr lang="en-US" sz="1600" dirty="0"/>
              <a:t>  | </a:t>
            </a:r>
            <a:r>
              <a:rPr lang="en-US" sz="1600" dirty="0" err="1"/>
              <a:t>efgh</a:t>
            </a:r>
            <a:r>
              <a:rPr lang="en-US" sz="1600" dirty="0"/>
              <a:t> | OK</a:t>
            </a:r>
          </a:p>
          <a:p>
            <a:pPr eaLnBrk="1" hangingPunct="1"/>
            <a:r>
              <a:rPr lang="en-US" sz="1600" dirty="0" err="1" smtClean="0"/>
              <a:t>udbxx.snc</a:t>
            </a:r>
            <a:r>
              <a:rPr lang="en-US" sz="1600" dirty="0" smtClean="0"/>
              <a:t> </a:t>
            </a:r>
            <a:r>
              <a:rPr lang="en-US" sz="1600" dirty="0"/>
              <a:t>| 3306 | </a:t>
            </a:r>
            <a:r>
              <a:rPr lang="en-US" sz="1600" dirty="0" smtClean="0"/>
              <a:t>dbid3 </a:t>
            </a:r>
            <a:r>
              <a:rPr lang="en-US" sz="1600" dirty="0"/>
              <a:t>| tabla1 | NULL| </a:t>
            </a:r>
            <a:r>
              <a:rPr lang="en-US" sz="1600" dirty="0" err="1"/>
              <a:t>efgh</a:t>
            </a:r>
            <a:r>
              <a:rPr lang="en-US" sz="1600" dirty="0"/>
              <a:t> | NA</a:t>
            </a:r>
          </a:p>
          <a:p>
            <a:pPr eaLnBrk="1" hangingPunct="1"/>
            <a:endParaRPr lang="en-US" sz="1600" dirty="0"/>
          </a:p>
          <a:p>
            <a:pPr eaLnBrk="1" hangingPunct="1"/>
            <a:endParaRPr lang="en-US" sz="1600" dirty="0"/>
          </a:p>
        </p:txBody>
      </p:sp>
      <p:sp>
        <p:nvSpPr>
          <p:cNvPr id="24594" name="Notched Right Arrow 28"/>
          <p:cNvSpPr>
            <a:spLocks noChangeArrowheads="1"/>
          </p:cNvSpPr>
          <p:nvPr/>
        </p:nvSpPr>
        <p:spPr bwMode="auto">
          <a:xfrm rot="2421705">
            <a:off x="8401050" y="2203450"/>
            <a:ext cx="914400" cy="38100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24595" name="TextBox 26"/>
          <p:cNvSpPr txBox="1">
            <a:spLocks noChangeArrowheads="1"/>
          </p:cNvSpPr>
          <p:nvPr/>
        </p:nvSpPr>
        <p:spPr bwMode="auto">
          <a:xfrm rot="-526718">
            <a:off x="9412288" y="650875"/>
            <a:ext cx="1371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 err="1" smtClean="0"/>
              <a:t>kivánt</a:t>
            </a:r>
            <a:r>
              <a:rPr lang="en-US" sz="1400" dirty="0" smtClean="0"/>
              <a:t> </a:t>
            </a:r>
            <a:r>
              <a:rPr lang="en-US" sz="1400" dirty="0"/>
              <a:t>schema</a:t>
            </a:r>
          </a:p>
        </p:txBody>
      </p:sp>
      <p:sp>
        <p:nvSpPr>
          <p:cNvPr id="24596" name="TextBox 27"/>
          <p:cNvSpPr txBox="1">
            <a:spLocks noChangeArrowheads="1"/>
          </p:cNvSpPr>
          <p:nvPr/>
        </p:nvSpPr>
        <p:spPr bwMode="auto">
          <a:xfrm rot="-1056326">
            <a:off x="3695700" y="1455738"/>
            <a:ext cx="1447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 err="1" smtClean="0"/>
              <a:t>összehasonlítás</a:t>
            </a:r>
            <a:endParaRPr lang="en-US" sz="1400" dirty="0"/>
          </a:p>
        </p:txBody>
      </p:sp>
      <p:sp>
        <p:nvSpPr>
          <p:cNvPr id="24597" name="TextBox 29"/>
          <p:cNvSpPr txBox="1">
            <a:spLocks noChangeArrowheads="1"/>
          </p:cNvSpPr>
          <p:nvPr/>
        </p:nvSpPr>
        <p:spPr bwMode="auto">
          <a:xfrm rot="2367881">
            <a:off x="8586788" y="2098675"/>
            <a:ext cx="1371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 dirty="0" err="1" smtClean="0"/>
              <a:t>tárolás</a:t>
            </a:r>
            <a:endParaRPr lang="en-US" sz="1600" dirty="0"/>
          </a:p>
        </p:txBody>
      </p:sp>
      <p:sp>
        <p:nvSpPr>
          <p:cNvPr id="23" name="Rectangle 1"/>
          <p:cNvSpPr txBox="1">
            <a:spLocks noChangeArrowheads="1"/>
          </p:cNvSpPr>
          <p:nvPr/>
        </p:nvSpPr>
        <p:spPr bwMode="auto">
          <a:xfrm>
            <a:off x="787400" y="330200"/>
            <a:ext cx="3962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4600" dirty="0" smtClean="0">
                <a:solidFill>
                  <a:schemeClr val="tx1"/>
                </a:solidFill>
                <a:latin typeface="Vista Sans OT Medium" charset="0"/>
                <a:ea typeface="ヒラギノ角ゴ ProN W6" charset="0"/>
                <a:cs typeface="ヒラギノ角ゴ ProN W6" charset="0"/>
                <a:sym typeface="Vista Sans OT Medium" charset="0"/>
              </a:rPr>
              <a:t>checksum</a:t>
            </a:r>
            <a:endParaRPr lang="en-US" sz="4600" dirty="0">
              <a:solidFill>
                <a:schemeClr val="tx1"/>
              </a:solidFill>
              <a:latin typeface="Vista Sans OT Medium" charset="0"/>
              <a:ea typeface="ヒラギノ角ゴ ProN W6" charset="0"/>
              <a:cs typeface="ヒラギノ角ゴ ProN W6" charset="0"/>
              <a:sym typeface="Vista Sans OT Medium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lded Corner 2"/>
          <p:cNvSpPr>
            <a:spLocks noChangeArrowheads="1"/>
          </p:cNvSpPr>
          <p:nvPr/>
        </p:nvSpPr>
        <p:spPr bwMode="auto">
          <a:xfrm>
            <a:off x="11074400" y="558800"/>
            <a:ext cx="1600200" cy="685800"/>
          </a:xfrm>
          <a:prstGeom prst="foldedCorner">
            <a:avLst>
              <a:gd name="adj" fmla="val 1666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svn</a:t>
            </a:r>
          </a:p>
          <a:p>
            <a:pPr>
              <a:lnSpc>
                <a:spcPct val="90000"/>
              </a:lnSpc>
            </a:pPr>
            <a:r>
              <a:rPr lang="en-US" sz="1800"/>
              <a:t>- tier/tabla1</a:t>
            </a:r>
          </a:p>
        </p:txBody>
      </p:sp>
      <p:sp>
        <p:nvSpPr>
          <p:cNvPr id="6" name="Magnetic Disk 5"/>
          <p:cNvSpPr/>
          <p:nvPr/>
        </p:nvSpPr>
        <p:spPr bwMode="auto">
          <a:xfrm>
            <a:off x="10083800" y="2159000"/>
            <a:ext cx="1905000" cy="1981200"/>
          </a:xfrm>
          <a:prstGeom prst="flowChartMagneticDisk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25604" name="TextBox 7"/>
          <p:cNvSpPr txBox="1">
            <a:spLocks noChangeArrowheads="1"/>
          </p:cNvSpPr>
          <p:nvPr/>
        </p:nvSpPr>
        <p:spPr bwMode="auto">
          <a:xfrm>
            <a:off x="10236200" y="2311400"/>
            <a:ext cx="1676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 dirty="0" smtClean="0"/>
              <a:t>udbxx.snc:</a:t>
            </a:r>
            <a:r>
              <a:rPr lang="en-US" sz="1600" dirty="0"/>
              <a:t>3306</a:t>
            </a:r>
          </a:p>
        </p:txBody>
      </p:sp>
      <p:sp>
        <p:nvSpPr>
          <p:cNvPr id="25605" name="TextBox 11"/>
          <p:cNvSpPr txBox="1">
            <a:spLocks noChangeArrowheads="1"/>
          </p:cNvSpPr>
          <p:nvPr/>
        </p:nvSpPr>
        <p:spPr bwMode="auto">
          <a:xfrm>
            <a:off x="10083800" y="2921000"/>
            <a:ext cx="1905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 dirty="0"/>
              <a:t>MySQL </a:t>
            </a:r>
            <a:r>
              <a:rPr lang="en-US" sz="1600" dirty="0" err="1" smtClean="0"/>
              <a:t>tábla</a:t>
            </a:r>
            <a:r>
              <a:rPr lang="en-US" sz="1600" dirty="0" smtClean="0"/>
              <a:t>: </a:t>
            </a:r>
            <a:r>
              <a:rPr lang="en-US" sz="1600" dirty="0" err="1"/>
              <a:t>aosc_local_status</a:t>
            </a:r>
            <a:endParaRPr lang="en-US" sz="1600" dirty="0"/>
          </a:p>
          <a:p>
            <a:pPr eaLnBrk="1" hangingPunct="1"/>
            <a:endParaRPr lang="en-US" sz="1600" dirty="0"/>
          </a:p>
        </p:txBody>
      </p:sp>
      <p:sp>
        <p:nvSpPr>
          <p:cNvPr id="25606" name="Folded Corner 9"/>
          <p:cNvSpPr>
            <a:spLocks noChangeArrowheads="1"/>
          </p:cNvSpPr>
          <p:nvPr/>
        </p:nvSpPr>
        <p:spPr bwMode="auto">
          <a:xfrm>
            <a:off x="8712200" y="4216400"/>
            <a:ext cx="3429000" cy="2438400"/>
          </a:xfrm>
          <a:prstGeom prst="foldedCorner">
            <a:avLst>
              <a:gd name="adj" fmla="val 1666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25607" name="TextBox 10"/>
          <p:cNvSpPr txBox="1">
            <a:spLocks noChangeArrowheads="1"/>
          </p:cNvSpPr>
          <p:nvPr/>
        </p:nvSpPr>
        <p:spPr bwMode="auto">
          <a:xfrm>
            <a:off x="8788400" y="4368800"/>
            <a:ext cx="3429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200" dirty="0"/>
              <a:t>CREATE TABLE `</a:t>
            </a:r>
            <a:r>
              <a:rPr lang="en-US" sz="1200" dirty="0" err="1"/>
              <a:t>aosc_local_status</a:t>
            </a:r>
            <a:r>
              <a:rPr lang="en-US" sz="1200" dirty="0"/>
              <a:t>` (</a:t>
            </a:r>
          </a:p>
          <a:p>
            <a:pPr eaLnBrk="1" hangingPunct="1"/>
            <a:r>
              <a:rPr lang="en-US" sz="1200" dirty="0"/>
              <a:t>  `host`,</a:t>
            </a:r>
          </a:p>
          <a:p>
            <a:pPr eaLnBrk="1" hangingPunct="1"/>
            <a:r>
              <a:rPr lang="en-US" sz="1200" dirty="0"/>
              <a:t>  `port` </a:t>
            </a:r>
            <a:r>
              <a:rPr lang="en-US" sz="1200" dirty="0" err="1"/>
              <a:t>int</a:t>
            </a:r>
            <a:r>
              <a:rPr lang="en-US" sz="1200" dirty="0"/>
              <a:t>(4),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smtClean="0"/>
              <a:t>database`</a:t>
            </a:r>
            <a:r>
              <a:rPr lang="en-US" sz="1200" dirty="0"/>
              <a:t>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table_name</a:t>
            </a:r>
            <a:r>
              <a:rPr lang="en-US" sz="1200" dirty="0"/>
              <a:t>`,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hash_current</a:t>
            </a:r>
            <a:r>
              <a:rPr lang="en-US" sz="1200" dirty="0"/>
              <a:t>`,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hash_desired</a:t>
            </a:r>
            <a:r>
              <a:rPr lang="en-US" sz="1200" dirty="0"/>
              <a:t>`,</a:t>
            </a:r>
          </a:p>
          <a:p>
            <a:pPr eaLnBrk="1" hangingPunct="1"/>
            <a:r>
              <a:rPr lang="en-US" sz="1200" dirty="0"/>
              <a:t>  `status` </a:t>
            </a:r>
            <a:r>
              <a:rPr lang="en-US" sz="1200" dirty="0" err="1"/>
              <a:t>enum</a:t>
            </a:r>
            <a:r>
              <a:rPr lang="en-US" sz="1200" dirty="0"/>
              <a:t>('OK','NA','INC’),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last_run</a:t>
            </a:r>
            <a:r>
              <a:rPr lang="en-US" sz="1200" dirty="0"/>
              <a:t>` timestamp)</a:t>
            </a:r>
          </a:p>
          <a:p>
            <a:pPr eaLnBrk="1" hangingPunct="1"/>
            <a:r>
              <a:rPr lang="en-US" sz="1200" dirty="0"/>
              <a:t>) ENGINE=</a:t>
            </a:r>
            <a:r>
              <a:rPr lang="en-US" sz="1200" dirty="0" err="1"/>
              <a:t>InnoDB</a:t>
            </a:r>
            <a:r>
              <a:rPr lang="en-US" sz="1200" dirty="0"/>
              <a:t> DEFAULT CHARSET=latin1</a:t>
            </a:r>
          </a:p>
        </p:txBody>
      </p:sp>
      <p:sp>
        <p:nvSpPr>
          <p:cNvPr id="25608" name="Curved Down Arrow 12"/>
          <p:cNvSpPr>
            <a:spLocks noChangeArrowheads="1"/>
          </p:cNvSpPr>
          <p:nvPr/>
        </p:nvSpPr>
        <p:spPr bwMode="auto">
          <a:xfrm rot="4759689">
            <a:off x="12156282" y="3709194"/>
            <a:ext cx="608012" cy="609600"/>
          </a:xfrm>
          <a:prstGeom prst="curvedDownArrow">
            <a:avLst>
              <a:gd name="adj1" fmla="val 25000"/>
              <a:gd name="adj2" fmla="val 50000"/>
              <a:gd name="adj3" fmla="val 25024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16" name="Magnetic Disk 15"/>
          <p:cNvSpPr/>
          <p:nvPr/>
        </p:nvSpPr>
        <p:spPr bwMode="auto">
          <a:xfrm>
            <a:off x="1092200" y="1930400"/>
            <a:ext cx="1905000" cy="1981200"/>
          </a:xfrm>
          <a:prstGeom prst="flowChartMagneticDisk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25610" name="TextBox 16"/>
          <p:cNvSpPr txBox="1">
            <a:spLocks noChangeArrowheads="1"/>
          </p:cNvSpPr>
          <p:nvPr/>
        </p:nvSpPr>
        <p:spPr bwMode="auto">
          <a:xfrm>
            <a:off x="1244600" y="2082800"/>
            <a:ext cx="1676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 dirty="0" smtClean="0"/>
              <a:t>udbxx.snc:</a:t>
            </a:r>
            <a:r>
              <a:rPr lang="en-US" sz="1600" dirty="0"/>
              <a:t>3306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92200" y="2692400"/>
            <a:ext cx="1905000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Tx/>
              <a:buChar char="-"/>
              <a:defRPr/>
            </a:pPr>
            <a:r>
              <a:rPr lang="en-US" sz="1600" dirty="0" smtClean="0"/>
              <a:t>dbid1</a:t>
            </a:r>
            <a:r>
              <a:rPr lang="en-US" sz="1600" dirty="0"/>
              <a:t>.tabla1</a:t>
            </a:r>
          </a:p>
          <a:p>
            <a:pPr marL="285750" indent="-285750">
              <a:buFontTx/>
              <a:buChar char="-"/>
              <a:defRPr/>
            </a:pPr>
            <a:r>
              <a:rPr lang="en-US" sz="1600" dirty="0" smtClean="0"/>
              <a:t>dbid2.tabla1</a:t>
            </a:r>
            <a:endParaRPr lang="en-US" sz="1600" dirty="0"/>
          </a:p>
          <a:p>
            <a:pPr marL="285750" indent="-285750">
              <a:buFontTx/>
              <a:buChar char="-"/>
              <a:defRPr/>
            </a:pPr>
            <a:r>
              <a:rPr lang="en-US" sz="1600" dirty="0" smtClean="0"/>
              <a:t>dbid3</a:t>
            </a:r>
            <a:r>
              <a:rPr lang="en-US" sz="1600" dirty="0"/>
              <a:t>.tabla1</a:t>
            </a:r>
          </a:p>
          <a:p>
            <a:pPr>
              <a:defRPr/>
            </a:pPr>
            <a:endParaRPr lang="en-US" sz="1600" dirty="0"/>
          </a:p>
        </p:txBody>
      </p:sp>
      <p:sp>
        <p:nvSpPr>
          <p:cNvPr id="15" name="Round Diagonal Corner Rectangle 14"/>
          <p:cNvSpPr/>
          <p:nvPr/>
        </p:nvSpPr>
        <p:spPr bwMode="auto">
          <a:xfrm>
            <a:off x="5969000" y="1016000"/>
            <a:ext cx="2133600" cy="8382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45200" y="1092200"/>
            <a:ext cx="1981200" cy="9540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aosc_checksum</a:t>
            </a:r>
            <a:endParaRPr lang="en-US" sz="2000" dirty="0">
              <a:solidFill>
                <a:schemeClr val="accent3"/>
              </a:solidFill>
            </a:endParaRPr>
          </a:p>
          <a:p>
            <a:pPr>
              <a:defRPr/>
            </a:pPr>
            <a:r>
              <a:rPr lang="en-US" sz="1600" dirty="0">
                <a:solidFill>
                  <a:schemeClr val="accent3"/>
                </a:solidFill>
              </a:rPr>
              <a:t>  (</a:t>
            </a:r>
            <a:r>
              <a:rPr lang="en-US" sz="1600" dirty="0" err="1">
                <a:solidFill>
                  <a:schemeClr val="accent3"/>
                </a:solidFill>
              </a:rPr>
              <a:t>osc</a:t>
            </a:r>
            <a:r>
              <a:rPr lang="en-US" sz="1600" dirty="0">
                <a:solidFill>
                  <a:schemeClr val="accent3"/>
                </a:solidFill>
              </a:rPr>
              <a:t> </a:t>
            </a:r>
            <a:r>
              <a:rPr lang="en-US" sz="1600" dirty="0" err="1" smtClean="0">
                <a:solidFill>
                  <a:schemeClr val="accent3"/>
                </a:solidFill>
              </a:rPr>
              <a:t>sefítségével</a:t>
            </a:r>
            <a:r>
              <a:rPr lang="en-US" sz="1600" dirty="0">
                <a:solidFill>
                  <a:schemeClr val="accent3"/>
                </a:solidFill>
              </a:rPr>
              <a:t>)</a:t>
            </a:r>
          </a:p>
          <a:p>
            <a:pPr>
              <a:defRPr/>
            </a:pP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25614" name="Notched Right Arrow 19"/>
          <p:cNvSpPr>
            <a:spLocks noChangeArrowheads="1"/>
          </p:cNvSpPr>
          <p:nvPr/>
        </p:nvSpPr>
        <p:spPr bwMode="auto">
          <a:xfrm rot="10227917">
            <a:off x="9194800" y="936625"/>
            <a:ext cx="914400" cy="38100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7575D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25615" name="Notched Right Arrow 25"/>
          <p:cNvSpPr>
            <a:spLocks noChangeArrowheads="1"/>
          </p:cNvSpPr>
          <p:nvPr/>
        </p:nvSpPr>
        <p:spPr bwMode="auto">
          <a:xfrm rot="-1055606">
            <a:off x="4254500" y="1693863"/>
            <a:ext cx="914400" cy="38100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7575D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21" name="Folded Corner 20"/>
          <p:cNvSpPr/>
          <p:nvPr/>
        </p:nvSpPr>
        <p:spPr bwMode="auto">
          <a:xfrm>
            <a:off x="4064000" y="2616200"/>
            <a:ext cx="4648200" cy="1066800"/>
          </a:xfrm>
          <a:prstGeom prst="foldedCorner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25617" name="TextBox 21"/>
          <p:cNvSpPr txBox="1">
            <a:spLocks noChangeArrowheads="1"/>
          </p:cNvSpPr>
          <p:nvPr/>
        </p:nvSpPr>
        <p:spPr bwMode="auto">
          <a:xfrm>
            <a:off x="4064000" y="2692401"/>
            <a:ext cx="48006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 dirty="0" err="1" smtClean="0"/>
              <a:t>udbxx.snc</a:t>
            </a:r>
            <a:r>
              <a:rPr lang="en-US" sz="1600" dirty="0" smtClean="0"/>
              <a:t> </a:t>
            </a:r>
            <a:r>
              <a:rPr lang="en-US" sz="1600" dirty="0"/>
              <a:t>| 3306 | </a:t>
            </a:r>
            <a:r>
              <a:rPr lang="en-US" sz="1600" dirty="0" smtClean="0"/>
              <a:t>dbid1 </a:t>
            </a:r>
            <a:r>
              <a:rPr lang="en-US" sz="1600" dirty="0"/>
              <a:t>| tabla1 | </a:t>
            </a:r>
            <a:r>
              <a:rPr lang="en-US" sz="1600" dirty="0" err="1"/>
              <a:t>abcd</a:t>
            </a:r>
            <a:r>
              <a:rPr lang="en-US" sz="1600" dirty="0"/>
              <a:t> | </a:t>
            </a:r>
            <a:r>
              <a:rPr lang="en-US" sz="1600" dirty="0" err="1"/>
              <a:t>efgh</a:t>
            </a:r>
            <a:r>
              <a:rPr lang="en-US" sz="1600" dirty="0"/>
              <a:t> | INC </a:t>
            </a:r>
          </a:p>
          <a:p>
            <a:pPr eaLnBrk="1" hangingPunct="1"/>
            <a:r>
              <a:rPr lang="en-US" sz="1600" dirty="0" err="1" smtClean="0"/>
              <a:t>udbxx.snc</a:t>
            </a:r>
            <a:r>
              <a:rPr lang="en-US" sz="1600" dirty="0" smtClean="0"/>
              <a:t> </a:t>
            </a:r>
            <a:r>
              <a:rPr lang="en-US" sz="1600" dirty="0"/>
              <a:t>| 3306 | </a:t>
            </a:r>
            <a:r>
              <a:rPr lang="en-US" sz="1600" dirty="0" smtClean="0"/>
              <a:t>dbid2 </a:t>
            </a:r>
            <a:r>
              <a:rPr lang="en-US" sz="1600" dirty="0"/>
              <a:t>| tabla1 | </a:t>
            </a:r>
            <a:r>
              <a:rPr lang="en-US" sz="1600" dirty="0" err="1"/>
              <a:t>efgh</a:t>
            </a:r>
            <a:r>
              <a:rPr lang="en-US" sz="1600" dirty="0"/>
              <a:t>  | </a:t>
            </a:r>
            <a:r>
              <a:rPr lang="en-US" sz="1600" dirty="0" err="1"/>
              <a:t>efgh</a:t>
            </a:r>
            <a:r>
              <a:rPr lang="en-US" sz="1600" dirty="0"/>
              <a:t> | OK</a:t>
            </a:r>
          </a:p>
          <a:p>
            <a:pPr eaLnBrk="1" hangingPunct="1"/>
            <a:r>
              <a:rPr lang="en-US" sz="1600" dirty="0" err="1" smtClean="0"/>
              <a:t>udbxx.snc</a:t>
            </a:r>
            <a:r>
              <a:rPr lang="en-US" sz="1600" dirty="0" smtClean="0"/>
              <a:t> </a:t>
            </a:r>
            <a:r>
              <a:rPr lang="en-US" sz="1600" dirty="0"/>
              <a:t>| 3306 | </a:t>
            </a:r>
            <a:r>
              <a:rPr lang="en-US" sz="1600" dirty="0" smtClean="0"/>
              <a:t>dbid3 </a:t>
            </a:r>
            <a:r>
              <a:rPr lang="en-US" sz="1600" dirty="0"/>
              <a:t>| tabla1 | NULL| </a:t>
            </a:r>
            <a:r>
              <a:rPr lang="en-US" sz="1600" dirty="0" err="1"/>
              <a:t>efgh</a:t>
            </a:r>
            <a:r>
              <a:rPr lang="en-US" sz="1600" dirty="0"/>
              <a:t> | NA</a:t>
            </a:r>
          </a:p>
          <a:p>
            <a:pPr eaLnBrk="1" hangingPunct="1"/>
            <a:endParaRPr lang="en-US" sz="1600" dirty="0"/>
          </a:p>
          <a:p>
            <a:pPr eaLnBrk="1" hangingPunct="1"/>
            <a:endParaRPr lang="en-US" sz="1600" dirty="0"/>
          </a:p>
        </p:txBody>
      </p:sp>
      <p:sp>
        <p:nvSpPr>
          <p:cNvPr id="25618" name="Notched Right Arrow 28"/>
          <p:cNvSpPr>
            <a:spLocks noChangeArrowheads="1"/>
          </p:cNvSpPr>
          <p:nvPr/>
        </p:nvSpPr>
        <p:spPr bwMode="auto">
          <a:xfrm rot="2421705">
            <a:off x="8401050" y="2203450"/>
            <a:ext cx="914400" cy="38100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25619" name="TextBox 26"/>
          <p:cNvSpPr txBox="1">
            <a:spLocks noChangeArrowheads="1"/>
          </p:cNvSpPr>
          <p:nvPr/>
        </p:nvSpPr>
        <p:spPr bwMode="auto">
          <a:xfrm rot="21073282">
            <a:off x="9411384" y="639194"/>
            <a:ext cx="152598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 smtClean="0"/>
              <a:t>1. </a:t>
            </a:r>
            <a:r>
              <a:rPr lang="en-US" sz="1400" dirty="0" err="1" smtClean="0"/>
              <a:t>kivánt</a:t>
            </a:r>
            <a:r>
              <a:rPr lang="en-US" sz="1400" dirty="0" smtClean="0"/>
              <a:t> </a:t>
            </a:r>
            <a:r>
              <a:rPr lang="en-US" sz="1400" dirty="0"/>
              <a:t>schema</a:t>
            </a:r>
          </a:p>
        </p:txBody>
      </p:sp>
      <p:sp>
        <p:nvSpPr>
          <p:cNvPr id="25620" name="TextBox 27"/>
          <p:cNvSpPr txBox="1">
            <a:spLocks noChangeArrowheads="1"/>
          </p:cNvSpPr>
          <p:nvPr/>
        </p:nvSpPr>
        <p:spPr bwMode="auto">
          <a:xfrm rot="20543674">
            <a:off x="3686166" y="1394660"/>
            <a:ext cx="18523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 smtClean="0"/>
              <a:t>2. </a:t>
            </a:r>
            <a:r>
              <a:rPr lang="en-US" sz="1400" dirty="0" err="1" smtClean="0"/>
              <a:t>összehasonlítás</a:t>
            </a:r>
            <a:endParaRPr lang="en-US" sz="1400" dirty="0"/>
          </a:p>
        </p:txBody>
      </p:sp>
      <p:sp>
        <p:nvSpPr>
          <p:cNvPr id="25621" name="TextBox 29"/>
          <p:cNvSpPr txBox="1">
            <a:spLocks noChangeArrowheads="1"/>
          </p:cNvSpPr>
          <p:nvPr/>
        </p:nvSpPr>
        <p:spPr bwMode="auto">
          <a:xfrm rot="2367881">
            <a:off x="8586788" y="2098675"/>
            <a:ext cx="1371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 dirty="0" smtClean="0"/>
              <a:t>3. </a:t>
            </a:r>
            <a:r>
              <a:rPr lang="en-US" sz="1600" dirty="0" err="1" smtClean="0"/>
              <a:t>tárolás</a:t>
            </a:r>
            <a:endParaRPr lang="en-US" sz="1600" dirty="0"/>
          </a:p>
        </p:txBody>
      </p:sp>
      <p:sp>
        <p:nvSpPr>
          <p:cNvPr id="25622" name="Rectangle 2"/>
          <p:cNvSpPr txBox="1">
            <a:spLocks noChangeArrowheads="1"/>
          </p:cNvSpPr>
          <p:nvPr/>
        </p:nvSpPr>
        <p:spPr bwMode="auto">
          <a:xfrm>
            <a:off x="635000" y="5283200"/>
            <a:ext cx="7620000" cy="276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/>
          <a:lstStyle>
            <a:lvl1pPr marL="214313" indent="-214313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ts val="1700"/>
              </a:spcBef>
              <a:buClr>
                <a:srgbClr val="415995"/>
              </a:buClr>
              <a:buSzPct val="64000"/>
              <a:buFont typeface="Lucida Grande" charset="0"/>
              <a:buChar char="▪"/>
            </a:pPr>
            <a:r>
              <a:rPr lang="en-US" sz="2000" dirty="0" err="1">
                <a:solidFill>
                  <a:schemeClr val="tx1"/>
                </a:solidFill>
              </a:rPr>
              <a:t>osc_wrapper.php</a:t>
            </a:r>
            <a:r>
              <a:rPr lang="en-US" sz="2000" dirty="0">
                <a:solidFill>
                  <a:schemeClr val="tx1"/>
                </a:solidFill>
              </a:rPr>
              <a:t> –</a:t>
            </a:r>
            <a:r>
              <a:rPr lang="en-US" sz="2000" dirty="0" err="1" smtClean="0">
                <a:solidFill>
                  <a:schemeClr val="tx1"/>
                </a:solidFill>
              </a:rPr>
              <a:t>dry_run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opcióval</a:t>
            </a:r>
            <a:endParaRPr lang="en-US" sz="2000" dirty="0">
              <a:solidFill>
                <a:schemeClr val="tx1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ts val="1700"/>
              </a:spcBef>
              <a:buClr>
                <a:srgbClr val="415995"/>
              </a:buClr>
              <a:buSzPct val="64000"/>
              <a:buFont typeface="Lucida Grande" charset="0"/>
              <a:buChar char="▪"/>
            </a:pPr>
            <a:r>
              <a:rPr lang="en-US" sz="2000" dirty="0">
                <a:solidFill>
                  <a:schemeClr val="tx1"/>
                </a:solidFill>
              </a:rPr>
              <a:t>checksum md5() function-</a:t>
            </a:r>
            <a:r>
              <a:rPr lang="en-US" sz="2000" dirty="0" err="1" smtClean="0">
                <a:solidFill>
                  <a:schemeClr val="tx1"/>
                </a:solidFill>
              </a:rPr>
              <a:t>nel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php-ból</a:t>
            </a:r>
            <a:endParaRPr lang="en-US" sz="2000" dirty="0">
              <a:solidFill>
                <a:schemeClr val="tx1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ts val="1700"/>
              </a:spcBef>
              <a:buClr>
                <a:srgbClr val="415995"/>
              </a:buClr>
              <a:buSzPct val="64000"/>
              <a:buFont typeface="Lucida Grande" charset="0"/>
              <a:buChar char="▪"/>
            </a:pPr>
            <a:r>
              <a:rPr lang="en-US" sz="2000" dirty="0" err="1" smtClean="0">
                <a:solidFill>
                  <a:schemeClr val="tx1"/>
                </a:solidFill>
              </a:rPr>
              <a:t>Lekérdezés</a:t>
            </a:r>
            <a:r>
              <a:rPr lang="en-US" sz="2000" dirty="0" smtClean="0">
                <a:solidFill>
                  <a:schemeClr val="tx1"/>
                </a:solidFill>
              </a:rPr>
              <a:t> 1 </a:t>
            </a:r>
            <a:r>
              <a:rPr lang="en-US" sz="2000" dirty="0">
                <a:solidFill>
                  <a:schemeClr val="tx1"/>
                </a:solidFill>
              </a:rPr>
              <a:t>query-</a:t>
            </a:r>
            <a:r>
              <a:rPr lang="en-US" sz="2000" dirty="0" err="1">
                <a:solidFill>
                  <a:schemeClr val="tx1"/>
                </a:solidFill>
              </a:rPr>
              <a:t>vel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(select </a:t>
            </a:r>
            <a:r>
              <a:rPr lang="en-US" sz="1400" dirty="0" smtClean="0">
                <a:solidFill>
                  <a:schemeClr val="tx1"/>
                </a:solidFill>
              </a:rPr>
              <a:t>database </a:t>
            </a:r>
            <a:r>
              <a:rPr lang="en-US" sz="1400" dirty="0">
                <a:solidFill>
                  <a:schemeClr val="tx1"/>
                </a:solidFill>
              </a:rPr>
              <a:t>from </a:t>
            </a:r>
            <a:r>
              <a:rPr lang="en-US" sz="1400" dirty="0" err="1">
                <a:solidFill>
                  <a:schemeClr val="tx1"/>
                </a:solidFill>
              </a:rPr>
              <a:t>aosc_local_status</a:t>
            </a:r>
            <a:r>
              <a:rPr lang="en-US" sz="1400" dirty="0">
                <a:solidFill>
                  <a:schemeClr val="tx1"/>
                </a:solidFill>
              </a:rPr>
              <a:t> where </a:t>
            </a:r>
            <a:r>
              <a:rPr lang="en-US" sz="1400" dirty="0" err="1">
                <a:solidFill>
                  <a:schemeClr val="tx1"/>
                </a:solidFill>
              </a:rPr>
              <a:t>table_name</a:t>
            </a:r>
            <a:r>
              <a:rPr lang="en-US" sz="1400" dirty="0">
                <a:solidFill>
                  <a:schemeClr val="tx1"/>
                </a:solidFill>
              </a:rPr>
              <a:t> = ‘tabla1’ and status &lt;&gt; ‘OK’)</a:t>
            </a:r>
          </a:p>
        </p:txBody>
      </p:sp>
      <p:sp>
        <p:nvSpPr>
          <p:cNvPr id="24" name="Rectangle 1"/>
          <p:cNvSpPr txBox="1">
            <a:spLocks noChangeArrowheads="1"/>
          </p:cNvSpPr>
          <p:nvPr/>
        </p:nvSpPr>
        <p:spPr bwMode="auto">
          <a:xfrm>
            <a:off x="787400" y="330200"/>
            <a:ext cx="3962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4600" dirty="0" smtClean="0">
                <a:solidFill>
                  <a:schemeClr val="tx1"/>
                </a:solidFill>
                <a:latin typeface="Vista Sans OT Medium" charset="0"/>
                <a:ea typeface="ヒラギノ角ゴ ProN W6" charset="0"/>
                <a:cs typeface="ヒラギノ角ゴ ProN W6" charset="0"/>
                <a:sym typeface="Vista Sans OT Medium" charset="0"/>
              </a:rPr>
              <a:t>checksum</a:t>
            </a:r>
            <a:endParaRPr lang="en-US" sz="4600" dirty="0">
              <a:solidFill>
                <a:schemeClr val="tx1"/>
              </a:solidFill>
              <a:latin typeface="Vista Sans OT Medium" charset="0"/>
              <a:ea typeface="ヒラギノ角ゴ ProN W6" charset="0"/>
              <a:cs typeface="ヒラギノ角ゴ ProN W6" charset="0"/>
              <a:sym typeface="Vista Sans OT Medium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latin typeface="Vista Sans OT Medium" charset="0"/>
                <a:ea typeface="ヒラギノ角ゴ ProN W6" charset="0"/>
                <a:cs typeface="ヒラギノ角ゴ ProN W6" charset="0"/>
              </a:rPr>
              <a:t>Mit</a:t>
            </a:r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 </a:t>
            </a:r>
            <a:r>
              <a:rPr lang="en-US" dirty="0" err="1">
                <a:latin typeface="Vista Sans OT Medium" charset="0"/>
                <a:ea typeface="ヒラギノ角ゴ ProN W6" charset="0"/>
                <a:cs typeface="ヒラギノ角ゴ ProN W6" charset="0"/>
              </a:rPr>
              <a:t>kell</a:t>
            </a:r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 </a:t>
            </a:r>
            <a:r>
              <a:rPr lang="en-US" dirty="0" err="1">
                <a:latin typeface="Vista Sans OT Medium" charset="0"/>
                <a:ea typeface="ヒラギノ角ゴ ProN W6" charset="0"/>
                <a:cs typeface="ヒラギノ角ゴ ProN W6" charset="0"/>
              </a:rPr>
              <a:t>tudnunk</a:t>
            </a:r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 </a:t>
            </a:r>
            <a:r>
              <a:rPr lang="en-US" dirty="0" err="1">
                <a:latin typeface="Vista Sans OT Medium" charset="0"/>
                <a:ea typeface="ヒラギノ角ゴ ProN W6" charset="0"/>
                <a:cs typeface="ヒラギノ角ゴ ProN W6" charset="0"/>
              </a:rPr>
              <a:t>az</a:t>
            </a:r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 </a:t>
            </a:r>
            <a:r>
              <a:rPr lang="en-US" dirty="0" err="1" smtClean="0">
                <a:latin typeface="Vista Sans OT Medium" charset="0"/>
                <a:ea typeface="ヒラギノ角ゴ ProN W6" charset="0"/>
                <a:cs typeface="ヒラギノ角ゴ ProN W6" charset="0"/>
              </a:rPr>
              <a:t>automatizáláshoz</a:t>
            </a:r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?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7400" y="1612900"/>
            <a:ext cx="7924800" cy="5981700"/>
          </a:xfrm>
        </p:spPr>
        <p:txBody>
          <a:bodyPr/>
          <a:lstStyle/>
          <a:p>
            <a:pPr eaLnBrk="1" hangingPunct="1"/>
            <a:r>
              <a:rPr lang="en-US" strike="sngStrike" dirty="0" err="1">
                <a:latin typeface="Vista Sans OT Reg" charset="0"/>
                <a:ea typeface="ヒラギノ角ゴ ProN W3" charset="0"/>
                <a:cs typeface="ヒラギノ角ゴ ProN W3" charset="0"/>
              </a:rPr>
              <a:t>Konzisztens</a:t>
            </a:r>
            <a:r>
              <a:rPr lang="en-US" strike="sngStrike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tábla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szerkezetek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tárolása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>
                <a:latin typeface="Vista Sans OT Reg" charset="0"/>
                <a:ea typeface="ヒラギノ角ゴ ProN W3" charset="0"/>
                <a:cs typeface="ヒラギノ角ゴ ProN W3" charset="0"/>
              </a:rPr>
              <a:t>(</a:t>
            </a:r>
            <a:r>
              <a:rPr lang="en-US" strike="sngStrike" dirty="0" err="1">
                <a:latin typeface="Vista Sans OT Reg" charset="0"/>
                <a:ea typeface="ヒラギノ角ゴ ProN W3" charset="0"/>
                <a:cs typeface="ヒラギノ角ゴ ProN W3" charset="0"/>
              </a:rPr>
              <a:t>svn</a:t>
            </a:r>
            <a:r>
              <a:rPr lang="en-US" strike="sngStrike" dirty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</a:p>
          <a:p>
            <a:pPr eaLnBrk="1" hangingPunct="1"/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Aktuális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err="1">
                <a:latin typeface="Vista Sans OT Reg" charset="0"/>
                <a:ea typeface="ヒラギノ角ゴ ProN W3" charset="0"/>
                <a:cs typeface="ヒラギノ角ゴ ProN W3" charset="0"/>
              </a:rPr>
              <a:t>á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llapotok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tárolása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>
                <a:latin typeface="Vista Sans OT Reg" charset="0"/>
                <a:ea typeface="ヒラギノ角ゴ ProN W3" charset="0"/>
                <a:cs typeface="ヒラギノ角ゴ ProN W3" charset="0"/>
              </a:rPr>
              <a:t>(</a:t>
            </a:r>
            <a:r>
              <a:rPr lang="en-US" strike="sngStrike" dirty="0" err="1">
                <a:latin typeface="Vista Sans OT Reg" charset="0"/>
                <a:ea typeface="ヒラギノ角ゴ ProN W3" charset="0"/>
                <a:cs typeface="ヒラギノ角ゴ ProN W3" charset="0"/>
              </a:rPr>
              <a:t>mysql</a:t>
            </a:r>
            <a:r>
              <a:rPr lang="en-US" strike="sngStrike" dirty="0">
                <a:latin typeface="Vista Sans OT Reg" charset="0"/>
                <a:ea typeface="ヒラギノ角ゴ ProN W3" charset="0"/>
                <a:cs typeface="ヒラギノ角ゴ ProN W3" charset="0"/>
              </a:rPr>
              <a:t>, local/central)</a:t>
            </a:r>
          </a:p>
          <a:p>
            <a:pPr eaLnBrk="1" hangingPunct="1"/>
            <a:r>
              <a:rPr lang="en-US" strike="sngStrike" dirty="0" err="1">
                <a:latin typeface="Vista Sans OT Reg" charset="0"/>
                <a:ea typeface="ヒラギノ角ゴ ProN W3" charset="0"/>
                <a:cs typeface="ヒラギノ角ゴ ProN W3" charset="0"/>
              </a:rPr>
              <a:t>Helyi</a:t>
            </a:r>
            <a:r>
              <a:rPr lang="en-US" strike="sngStrike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státuszok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elkészítése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>
                <a:latin typeface="Vista Sans OT Reg" charset="0"/>
                <a:ea typeface="ヒラギノ角ゴ ProN W3" charset="0"/>
                <a:cs typeface="ヒラギノ角ゴ ProN W3" charset="0"/>
              </a:rPr>
              <a:t>(</a:t>
            </a:r>
            <a:r>
              <a:rPr lang="en-US" strike="sngStrike" dirty="0" err="1">
                <a:latin typeface="Vista Sans OT Reg" charset="0"/>
                <a:ea typeface="ヒラギノ角ゴ ProN W3" charset="0"/>
                <a:cs typeface="ヒラギノ角ゴ ProN W3" charset="0"/>
              </a:rPr>
              <a:t>aosc_cheksum</a:t>
            </a:r>
            <a:r>
              <a:rPr lang="en-US" strike="sngStrike" dirty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</a:p>
          <a:p>
            <a:pPr eaLnBrk="1" hangingPunct="1"/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Alter management (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aosc_brain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</a:p>
          <a:p>
            <a:pPr eaLnBrk="1" hangingPunct="1"/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Helyi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állapotok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összegyűjtése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(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aosc_collector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</a:p>
          <a:p>
            <a:pPr eaLnBrk="1" hangingPunct="1"/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Queue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ö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sszeállítása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(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aosc_scheduler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</a:p>
          <a:p>
            <a:pPr eaLnBrk="1" hangingPunct="1"/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Alter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elindítása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(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aosc_osc_ww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32043594"/>
      </p:ext>
    </p:extLst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Table alter at scale</a:t>
            </a:r>
            <a:b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</a:br>
            <a:r>
              <a:rPr lang="en-US" sz="5200" dirty="0" err="1">
                <a:solidFill>
                  <a:srgbClr val="AFBEE3"/>
                </a:solidFill>
                <a:latin typeface="Vista Sans OT Medium" charset="0"/>
                <a:ea typeface="ヒラギノ角ゴ ProN W6" charset="0"/>
                <a:cs typeface="ヒラギノ角ゴ ProN W6" charset="0"/>
              </a:rPr>
              <a:t>Aosc</a:t>
            </a:r>
            <a:r>
              <a:rPr lang="en-US" sz="5200" dirty="0">
                <a:solidFill>
                  <a:srgbClr val="AFBEE3"/>
                </a:solidFill>
                <a:latin typeface="Vista Sans OT Medium" charset="0"/>
                <a:ea typeface="ヒラギノ角ゴ ProN W6" charset="0"/>
                <a:cs typeface="ヒラギノ角ゴ ProN W6" charset="0"/>
              </a:rPr>
              <a:t> </a:t>
            </a:r>
            <a:r>
              <a:rPr lang="en-US" sz="5200" dirty="0" err="1" smtClean="0">
                <a:solidFill>
                  <a:srgbClr val="AFBEE3"/>
                </a:solidFill>
                <a:latin typeface="Vista Sans OT Medium" charset="0"/>
                <a:ea typeface="ヒラギノ角ゴ ProN W6" charset="0"/>
                <a:cs typeface="ヒラギノ角ゴ ProN W6" charset="0"/>
              </a:rPr>
              <a:t>története</a:t>
            </a:r>
            <a:endParaRPr lang="en-US" sz="5200" dirty="0">
              <a:solidFill>
                <a:srgbClr val="AFBEE3"/>
              </a:solidFill>
              <a:latin typeface="Vista Sans OT Medium" charset="0"/>
              <a:ea typeface="ヒラギノ角ゴ ProN W6" charset="0"/>
              <a:cs typeface="ヒラギノ角ゴ ProN W6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800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István</a:t>
            </a:r>
            <a:r>
              <a:rPr lang="en-US" sz="1800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z="1800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Pödör</a:t>
            </a:r>
            <a:endParaRPr lang="en-US" sz="1800" dirty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marL="0" lvl="1" indent="0" eaLnBrk="1" hangingPunct="1">
              <a:buFontTx/>
              <a:buNone/>
            </a:pPr>
            <a:r>
              <a:rPr lang="en-US" sz="1800" dirty="0">
                <a:latin typeface="Vista Sans OT Reg" charset="0"/>
                <a:ea typeface="ヒラギノ角ゴ ProN W3" charset="0"/>
                <a:cs typeface="ヒラギノ角ゴ ProN W3" charset="0"/>
              </a:rPr>
              <a:t>MySQL Ops. Eng.</a:t>
            </a:r>
          </a:p>
          <a:p>
            <a:pPr marL="0" lvl="1" indent="0" eaLnBrk="1" hangingPunct="1">
              <a:buFontTx/>
              <a:buNone/>
            </a:pPr>
            <a:r>
              <a:rPr lang="en-US" sz="1800" dirty="0">
                <a:latin typeface="Vista Sans OT Reg" charset="0"/>
                <a:ea typeface="ヒラギノ角ゴ ProN W3" charset="0"/>
                <a:cs typeface="ヒラギノ角ゴ ProN W3" charset="0"/>
              </a:rPr>
              <a:t>Oct, 20. 2012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lded Corner 2"/>
          <p:cNvSpPr>
            <a:spLocks noChangeArrowheads="1"/>
          </p:cNvSpPr>
          <p:nvPr/>
        </p:nvSpPr>
        <p:spPr bwMode="auto">
          <a:xfrm>
            <a:off x="11074400" y="558800"/>
            <a:ext cx="1600200" cy="685800"/>
          </a:xfrm>
          <a:prstGeom prst="foldedCorner">
            <a:avLst>
              <a:gd name="adj" fmla="val 1666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svn</a:t>
            </a:r>
          </a:p>
          <a:p>
            <a:pPr>
              <a:lnSpc>
                <a:spcPct val="90000"/>
              </a:lnSpc>
            </a:pPr>
            <a:r>
              <a:rPr lang="en-US" sz="1800"/>
              <a:t>- tier/tabla1</a:t>
            </a:r>
          </a:p>
        </p:txBody>
      </p:sp>
      <p:sp>
        <p:nvSpPr>
          <p:cNvPr id="27650" name="Rectangle 1"/>
          <p:cNvSpPr txBox="1">
            <a:spLocks noChangeArrowheads="1"/>
          </p:cNvSpPr>
          <p:nvPr/>
        </p:nvSpPr>
        <p:spPr bwMode="auto">
          <a:xfrm>
            <a:off x="787400" y="330200"/>
            <a:ext cx="358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4600" dirty="0" smtClean="0">
                <a:solidFill>
                  <a:schemeClr val="tx1"/>
                </a:solidFill>
                <a:latin typeface="Vista Sans OT Medium" charset="0"/>
                <a:ea typeface="ヒラギノ角ゴ ProN W6" charset="0"/>
                <a:cs typeface="ヒラギノ角ゴ ProN W6" charset="0"/>
                <a:sym typeface="Vista Sans OT Medium" charset="0"/>
              </a:rPr>
              <a:t>brain</a:t>
            </a:r>
            <a:endParaRPr lang="en-US" sz="4600" dirty="0">
              <a:solidFill>
                <a:schemeClr val="tx1"/>
              </a:solidFill>
              <a:latin typeface="Vista Sans OT Medium" charset="0"/>
              <a:ea typeface="ヒラギノ角ゴ ProN W6" charset="0"/>
              <a:cs typeface="ヒラギノ角ゴ ProN W6" charset="0"/>
              <a:sym typeface="Vista Sans OT Medium" charset="0"/>
            </a:endParaRPr>
          </a:p>
        </p:txBody>
      </p:sp>
      <p:sp>
        <p:nvSpPr>
          <p:cNvPr id="6" name="Magnetic Disk 5"/>
          <p:cNvSpPr/>
          <p:nvPr/>
        </p:nvSpPr>
        <p:spPr bwMode="auto">
          <a:xfrm>
            <a:off x="10769600" y="2082800"/>
            <a:ext cx="1905000" cy="1981200"/>
          </a:xfrm>
          <a:prstGeom prst="flowChartMagneticDisk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27652" name="TextBox 7"/>
          <p:cNvSpPr txBox="1">
            <a:spLocks noChangeArrowheads="1"/>
          </p:cNvSpPr>
          <p:nvPr/>
        </p:nvSpPr>
        <p:spPr bwMode="auto">
          <a:xfrm>
            <a:off x="10845800" y="2235200"/>
            <a:ext cx="1676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 dirty="0" smtClean="0"/>
              <a:t>udbxx.snc:</a:t>
            </a:r>
            <a:r>
              <a:rPr lang="en-US" sz="1600" dirty="0"/>
              <a:t>3306</a:t>
            </a:r>
          </a:p>
        </p:txBody>
      </p:sp>
      <p:sp>
        <p:nvSpPr>
          <p:cNvPr id="27653" name="TextBox 11"/>
          <p:cNvSpPr txBox="1">
            <a:spLocks noChangeArrowheads="1"/>
          </p:cNvSpPr>
          <p:nvPr/>
        </p:nvSpPr>
        <p:spPr bwMode="auto">
          <a:xfrm>
            <a:off x="10769600" y="2844800"/>
            <a:ext cx="1905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/>
              <a:t>MySQL: aosc_local_status</a:t>
            </a:r>
          </a:p>
          <a:p>
            <a:pPr eaLnBrk="1" hangingPunct="1"/>
            <a:endParaRPr lang="en-US" sz="1600"/>
          </a:p>
        </p:txBody>
      </p:sp>
      <p:sp>
        <p:nvSpPr>
          <p:cNvPr id="14" name="Magnetic Disk 13"/>
          <p:cNvSpPr/>
          <p:nvPr/>
        </p:nvSpPr>
        <p:spPr bwMode="auto">
          <a:xfrm>
            <a:off x="330200" y="1473200"/>
            <a:ext cx="1905000" cy="2971800"/>
          </a:xfrm>
          <a:prstGeom prst="flowChartMagneticDisk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27655" name="TextBox 15"/>
          <p:cNvSpPr txBox="1">
            <a:spLocks noChangeArrowheads="1"/>
          </p:cNvSpPr>
          <p:nvPr/>
        </p:nvSpPr>
        <p:spPr bwMode="auto">
          <a:xfrm>
            <a:off x="711200" y="1854200"/>
            <a:ext cx="1600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/>
              <a:t>aosc_db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0200" y="2463800"/>
            <a:ext cx="19050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MySQL: </a:t>
            </a:r>
          </a:p>
          <a:p>
            <a:pPr marL="285750" indent="-285750">
              <a:buFontTx/>
              <a:buChar char="-"/>
              <a:defRPr/>
            </a:pPr>
            <a:r>
              <a:rPr lang="en-US" sz="1600" dirty="0" err="1"/>
              <a:t>allowed_alters</a:t>
            </a:r>
            <a:endParaRPr lang="en-US" sz="1600" dirty="0"/>
          </a:p>
          <a:p>
            <a:pPr marL="285750" indent="-285750">
              <a:buFontTx/>
              <a:buChar char="-"/>
              <a:defRPr/>
            </a:pPr>
            <a:r>
              <a:rPr lang="en-US" sz="1600" dirty="0" err="1"/>
              <a:t>current_alters</a:t>
            </a:r>
            <a:endParaRPr lang="en-US" sz="1600" dirty="0"/>
          </a:p>
        </p:txBody>
      </p:sp>
      <p:pic>
        <p:nvPicPr>
          <p:cNvPr id="27657" name="Picture 17" descr="profile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800" y="787400"/>
            <a:ext cx="673100" cy="631825"/>
          </a:xfrm>
          <a:prstGeom prst="rect">
            <a:avLst/>
          </a:prstGeom>
          <a:noFill/>
          <a:ln>
            <a:noFill/>
          </a:ln>
          <a:effectLst>
            <a:outerShdw dist="38100" dir="2700000" rotWithShape="0">
              <a:srgbClr val="000000">
                <a:alpha val="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8" name="TextBox 1"/>
          <p:cNvSpPr txBox="1">
            <a:spLocks noChangeArrowheads="1"/>
          </p:cNvSpPr>
          <p:nvPr/>
        </p:nvSpPr>
        <p:spPr bwMode="auto">
          <a:xfrm>
            <a:off x="4826000" y="13970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/>
              <a:t>dba</a:t>
            </a:r>
          </a:p>
        </p:txBody>
      </p:sp>
      <p:sp>
        <p:nvSpPr>
          <p:cNvPr id="27659" name="Left Arrow 3"/>
          <p:cNvSpPr>
            <a:spLocks noChangeArrowheads="1"/>
          </p:cNvSpPr>
          <p:nvPr/>
        </p:nvSpPr>
        <p:spPr bwMode="auto">
          <a:xfrm rot="-5400000">
            <a:off x="4921250" y="1835150"/>
            <a:ext cx="304800" cy="190500"/>
          </a:xfrm>
          <a:prstGeom prst="leftArrow">
            <a:avLst>
              <a:gd name="adj1" fmla="val 50000"/>
              <a:gd name="adj2" fmla="val 49822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27660" name="Folded Corner 20"/>
          <p:cNvSpPr>
            <a:spLocks noChangeArrowheads="1"/>
          </p:cNvSpPr>
          <p:nvPr/>
        </p:nvSpPr>
        <p:spPr bwMode="auto">
          <a:xfrm>
            <a:off x="2844800" y="2768600"/>
            <a:ext cx="3429000" cy="1752600"/>
          </a:xfrm>
          <a:prstGeom prst="foldedCorner">
            <a:avLst>
              <a:gd name="adj" fmla="val 1666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27661" name="TextBox 21"/>
          <p:cNvSpPr txBox="1">
            <a:spLocks noChangeArrowheads="1"/>
          </p:cNvSpPr>
          <p:nvPr/>
        </p:nvSpPr>
        <p:spPr bwMode="auto">
          <a:xfrm>
            <a:off x="2768600" y="2844800"/>
            <a:ext cx="3429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200" dirty="0"/>
              <a:t>CREATE TABLE `</a:t>
            </a:r>
            <a:r>
              <a:rPr lang="en-US" sz="1200" dirty="0" err="1"/>
              <a:t>allowed_alters</a:t>
            </a:r>
            <a:r>
              <a:rPr lang="en-US" sz="1200" dirty="0"/>
              <a:t>` (</a:t>
            </a:r>
          </a:p>
          <a:p>
            <a:pPr eaLnBrk="1" hangingPunct="1"/>
            <a:r>
              <a:rPr lang="en-US" sz="1200" dirty="0"/>
              <a:t>  </a:t>
            </a:r>
            <a:r>
              <a:rPr lang="en-US" sz="1200" dirty="0" smtClean="0"/>
              <a:t>`group`</a:t>
            </a:r>
            <a:r>
              <a:rPr lang="en-US" sz="1200" dirty="0"/>
              <a:t>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table_name</a:t>
            </a:r>
            <a:r>
              <a:rPr lang="en-US" sz="1200" dirty="0"/>
              <a:t>`,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allowed_by</a:t>
            </a:r>
            <a:r>
              <a:rPr lang="en-US" sz="1200" dirty="0"/>
              <a:t>`,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allowed_at</a:t>
            </a:r>
            <a:r>
              <a:rPr lang="en-US" sz="1200" dirty="0"/>
              <a:t>`,</a:t>
            </a:r>
          </a:p>
          <a:p>
            <a:pPr eaLnBrk="1" hangingPunct="1"/>
            <a:r>
              <a:rPr lang="en-US" sz="1200" dirty="0"/>
              <a:t>  `priority`,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server_list</a:t>
            </a:r>
            <a:r>
              <a:rPr lang="en-US" sz="1200" dirty="0"/>
              <a:t>` </a:t>
            </a:r>
            <a:r>
              <a:rPr lang="en-US" sz="1200" dirty="0" err="1"/>
              <a:t>enum</a:t>
            </a:r>
            <a:r>
              <a:rPr lang="en-US" sz="1200" dirty="0"/>
              <a:t>('</a:t>
            </a:r>
            <a:r>
              <a:rPr lang="en-US" sz="1200" dirty="0" err="1"/>
              <a:t>default','custom</a:t>
            </a:r>
            <a:r>
              <a:rPr lang="en-US" sz="1200" dirty="0"/>
              <a:t>’),</a:t>
            </a:r>
          </a:p>
          <a:p>
            <a:pPr eaLnBrk="1" hangingPunct="1"/>
            <a:r>
              <a:rPr lang="en-US" sz="1200" dirty="0"/>
              <a:t>) ENGINE=</a:t>
            </a:r>
            <a:r>
              <a:rPr lang="en-US" sz="1200" dirty="0" err="1"/>
              <a:t>InnoDB</a:t>
            </a:r>
            <a:r>
              <a:rPr lang="en-US" sz="1200" dirty="0"/>
              <a:t> DEFAULT CHARSET=latin1</a:t>
            </a:r>
          </a:p>
        </p:txBody>
      </p:sp>
      <p:sp>
        <p:nvSpPr>
          <p:cNvPr id="27662" name="TextBox 4"/>
          <p:cNvSpPr txBox="1">
            <a:spLocks noChangeArrowheads="1"/>
          </p:cNvSpPr>
          <p:nvPr/>
        </p:nvSpPr>
        <p:spPr bwMode="auto">
          <a:xfrm>
            <a:off x="2616200" y="2082800"/>
            <a:ext cx="449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/>
              <a:t>insert into </a:t>
            </a:r>
            <a:r>
              <a:rPr lang="en-US" sz="1400" dirty="0" err="1"/>
              <a:t>allowed_to_alter</a:t>
            </a:r>
            <a:r>
              <a:rPr lang="en-US" sz="1400" dirty="0"/>
              <a:t> values </a:t>
            </a:r>
          </a:p>
          <a:p>
            <a:pPr eaLnBrk="1" hangingPunct="1"/>
            <a:r>
              <a:rPr lang="en-US" sz="1400" dirty="0"/>
              <a:t>	(</a:t>
            </a:r>
            <a:r>
              <a:rPr lang="en-US" sz="1400" dirty="0" smtClean="0"/>
              <a:t>‘</a:t>
            </a:r>
            <a:r>
              <a:rPr lang="en-US" sz="1400" dirty="0" err="1" smtClean="0"/>
              <a:t>u</a:t>
            </a:r>
            <a:r>
              <a:rPr lang="en-US" altLang="ja-JP" sz="1400" dirty="0" err="1" smtClean="0"/>
              <a:t>db</a:t>
            </a:r>
            <a:r>
              <a:rPr lang="en-US" altLang="ja-JP" sz="1400" dirty="0"/>
              <a:t>', </a:t>
            </a:r>
            <a:r>
              <a:rPr lang="en-US" sz="1400" dirty="0"/>
              <a:t>‘</a:t>
            </a:r>
            <a:r>
              <a:rPr lang="en-US" altLang="ja-JP" sz="1400" dirty="0"/>
              <a:t>tabla1</a:t>
            </a:r>
            <a:r>
              <a:rPr lang="en-US" sz="1400" dirty="0"/>
              <a:t>’</a:t>
            </a:r>
            <a:r>
              <a:rPr lang="en-US" altLang="ja-JP" sz="1400" dirty="0"/>
              <a:t>, '</a:t>
            </a:r>
            <a:r>
              <a:rPr lang="en-US" altLang="ja-JP" sz="1400" dirty="0" err="1"/>
              <a:t>istvan</a:t>
            </a:r>
            <a:r>
              <a:rPr lang="en-US" altLang="ja-JP" sz="1400" dirty="0"/>
              <a:t>', NULL, 10, 'default');</a:t>
            </a:r>
            <a:endParaRPr lang="en-US" sz="1400" dirty="0"/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lded Corner 2"/>
          <p:cNvSpPr>
            <a:spLocks noChangeArrowheads="1"/>
          </p:cNvSpPr>
          <p:nvPr/>
        </p:nvSpPr>
        <p:spPr bwMode="auto">
          <a:xfrm>
            <a:off x="11074400" y="558800"/>
            <a:ext cx="1600200" cy="685800"/>
          </a:xfrm>
          <a:prstGeom prst="foldedCorner">
            <a:avLst>
              <a:gd name="adj" fmla="val 1666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svn</a:t>
            </a:r>
          </a:p>
          <a:p>
            <a:pPr>
              <a:lnSpc>
                <a:spcPct val="90000"/>
              </a:lnSpc>
            </a:pPr>
            <a:r>
              <a:rPr lang="en-US" sz="1800"/>
              <a:t>- tier/tabla1</a:t>
            </a:r>
          </a:p>
        </p:txBody>
      </p:sp>
      <p:sp>
        <p:nvSpPr>
          <p:cNvPr id="28674" name="Rectangle 1"/>
          <p:cNvSpPr txBox="1">
            <a:spLocks noChangeArrowheads="1"/>
          </p:cNvSpPr>
          <p:nvPr/>
        </p:nvSpPr>
        <p:spPr bwMode="auto">
          <a:xfrm>
            <a:off x="787400" y="330200"/>
            <a:ext cx="358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4600" dirty="0" smtClean="0">
                <a:solidFill>
                  <a:schemeClr val="tx1"/>
                </a:solidFill>
                <a:latin typeface="Vista Sans OT Medium" charset="0"/>
                <a:ea typeface="ヒラギノ角ゴ ProN W6" charset="0"/>
                <a:cs typeface="ヒラギノ角ゴ ProN W6" charset="0"/>
                <a:sym typeface="Vista Sans OT Medium" charset="0"/>
              </a:rPr>
              <a:t>brain</a:t>
            </a:r>
            <a:endParaRPr lang="en-US" sz="4600" dirty="0">
              <a:solidFill>
                <a:schemeClr val="tx1"/>
              </a:solidFill>
              <a:latin typeface="Vista Sans OT Medium" charset="0"/>
              <a:ea typeface="ヒラギノ角ゴ ProN W6" charset="0"/>
              <a:cs typeface="ヒラギノ角ゴ ProN W6" charset="0"/>
              <a:sym typeface="Vista Sans OT Medium" charset="0"/>
            </a:endParaRPr>
          </a:p>
        </p:txBody>
      </p:sp>
      <p:sp>
        <p:nvSpPr>
          <p:cNvPr id="6" name="Magnetic Disk 5"/>
          <p:cNvSpPr/>
          <p:nvPr/>
        </p:nvSpPr>
        <p:spPr bwMode="auto">
          <a:xfrm>
            <a:off x="10769600" y="2082800"/>
            <a:ext cx="1905000" cy="1981200"/>
          </a:xfrm>
          <a:prstGeom prst="flowChartMagneticDisk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28676" name="TextBox 7"/>
          <p:cNvSpPr txBox="1">
            <a:spLocks noChangeArrowheads="1"/>
          </p:cNvSpPr>
          <p:nvPr/>
        </p:nvSpPr>
        <p:spPr bwMode="auto">
          <a:xfrm>
            <a:off x="10845800" y="2235200"/>
            <a:ext cx="1676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 dirty="0" smtClean="0"/>
              <a:t>udbxx.snc:</a:t>
            </a:r>
            <a:r>
              <a:rPr lang="en-US" sz="1600" dirty="0"/>
              <a:t>3306</a:t>
            </a:r>
          </a:p>
        </p:txBody>
      </p:sp>
      <p:sp>
        <p:nvSpPr>
          <p:cNvPr id="28677" name="TextBox 11"/>
          <p:cNvSpPr txBox="1">
            <a:spLocks noChangeArrowheads="1"/>
          </p:cNvSpPr>
          <p:nvPr/>
        </p:nvSpPr>
        <p:spPr bwMode="auto">
          <a:xfrm>
            <a:off x="10769600" y="2844800"/>
            <a:ext cx="1905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/>
              <a:t>MySQL: aosc_local_status</a:t>
            </a:r>
          </a:p>
          <a:p>
            <a:pPr eaLnBrk="1" hangingPunct="1"/>
            <a:endParaRPr lang="en-US" sz="1600"/>
          </a:p>
        </p:txBody>
      </p:sp>
      <p:sp>
        <p:nvSpPr>
          <p:cNvPr id="15" name="Round Diagonal Corner Rectangle 14"/>
          <p:cNvSpPr/>
          <p:nvPr/>
        </p:nvSpPr>
        <p:spPr bwMode="auto">
          <a:xfrm>
            <a:off x="3225800" y="3606800"/>
            <a:ext cx="1981200" cy="6858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54400" y="3759200"/>
            <a:ext cx="1828800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aosc_brain</a:t>
            </a:r>
            <a:endParaRPr lang="en-US" sz="2000" dirty="0">
              <a:solidFill>
                <a:schemeClr val="accent3"/>
              </a:solidFill>
            </a:endParaRPr>
          </a:p>
          <a:p>
            <a:pPr>
              <a:defRPr/>
            </a:pP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14" name="Magnetic Disk 13"/>
          <p:cNvSpPr/>
          <p:nvPr/>
        </p:nvSpPr>
        <p:spPr bwMode="auto">
          <a:xfrm>
            <a:off x="330200" y="1473200"/>
            <a:ext cx="1905000" cy="2971800"/>
          </a:xfrm>
          <a:prstGeom prst="flowChartMagneticDisk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28681" name="TextBox 15"/>
          <p:cNvSpPr txBox="1">
            <a:spLocks noChangeArrowheads="1"/>
          </p:cNvSpPr>
          <p:nvPr/>
        </p:nvSpPr>
        <p:spPr bwMode="auto">
          <a:xfrm>
            <a:off x="711200" y="1854200"/>
            <a:ext cx="1600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/>
              <a:t>aosc_db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0200" y="2463800"/>
            <a:ext cx="19050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MySQL: </a:t>
            </a:r>
          </a:p>
          <a:p>
            <a:pPr marL="285750" indent="-285750">
              <a:buFontTx/>
              <a:buChar char="-"/>
              <a:defRPr/>
            </a:pPr>
            <a:r>
              <a:rPr lang="en-US" sz="1600" dirty="0" err="1"/>
              <a:t>allowed_alters</a:t>
            </a:r>
            <a:endParaRPr lang="en-US" sz="1600" dirty="0"/>
          </a:p>
          <a:p>
            <a:pPr>
              <a:defRPr/>
            </a:pPr>
            <a:endParaRPr lang="en-US" sz="1600" dirty="0"/>
          </a:p>
          <a:p>
            <a:pPr marL="285750" indent="-285750">
              <a:buFontTx/>
              <a:buChar char="-"/>
              <a:defRPr/>
            </a:pPr>
            <a:r>
              <a:rPr lang="en-US" sz="1600" dirty="0" err="1"/>
              <a:t>current_alters</a:t>
            </a:r>
            <a:endParaRPr lang="en-US" sz="1600" dirty="0"/>
          </a:p>
          <a:p>
            <a:pPr marL="285750" indent="-285750">
              <a:buFontTx/>
              <a:buChar char="-"/>
              <a:defRPr/>
            </a:pP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  <a:defRPr/>
            </a:pP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finished_alters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8683" name="Folded Corner 20"/>
          <p:cNvSpPr>
            <a:spLocks noChangeArrowheads="1"/>
          </p:cNvSpPr>
          <p:nvPr/>
        </p:nvSpPr>
        <p:spPr bwMode="auto">
          <a:xfrm>
            <a:off x="5816600" y="1168400"/>
            <a:ext cx="3429000" cy="1752600"/>
          </a:xfrm>
          <a:prstGeom prst="foldedCorner">
            <a:avLst>
              <a:gd name="adj" fmla="val 1666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28684" name="TextBox 21"/>
          <p:cNvSpPr txBox="1">
            <a:spLocks noChangeArrowheads="1"/>
          </p:cNvSpPr>
          <p:nvPr/>
        </p:nvSpPr>
        <p:spPr bwMode="auto">
          <a:xfrm>
            <a:off x="5740400" y="1244600"/>
            <a:ext cx="3429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200" dirty="0"/>
              <a:t>CREATE TABLE `</a:t>
            </a:r>
            <a:r>
              <a:rPr lang="en-US" sz="1200" dirty="0" err="1"/>
              <a:t>allowed_alters</a:t>
            </a:r>
            <a:r>
              <a:rPr lang="en-US" sz="1200" dirty="0"/>
              <a:t>` (</a:t>
            </a:r>
          </a:p>
          <a:p>
            <a:pPr eaLnBrk="1" hangingPunct="1"/>
            <a:r>
              <a:rPr lang="en-US" sz="1200" dirty="0"/>
              <a:t>  </a:t>
            </a:r>
            <a:r>
              <a:rPr lang="en-US" sz="1200" dirty="0" smtClean="0"/>
              <a:t>`group`</a:t>
            </a:r>
            <a:r>
              <a:rPr lang="en-US" sz="1200" dirty="0"/>
              <a:t>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table_name</a:t>
            </a:r>
            <a:r>
              <a:rPr lang="en-US" sz="1200" dirty="0"/>
              <a:t>`,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allowed_by</a:t>
            </a:r>
            <a:r>
              <a:rPr lang="en-US" sz="1200" dirty="0"/>
              <a:t>`,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allowed_at</a:t>
            </a:r>
            <a:r>
              <a:rPr lang="en-US" sz="1200" dirty="0"/>
              <a:t>`,</a:t>
            </a:r>
          </a:p>
          <a:p>
            <a:pPr eaLnBrk="1" hangingPunct="1"/>
            <a:r>
              <a:rPr lang="en-US" sz="1200" dirty="0"/>
              <a:t>  `priority`,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server_list</a:t>
            </a:r>
            <a:r>
              <a:rPr lang="en-US" sz="1200" dirty="0"/>
              <a:t>` </a:t>
            </a:r>
            <a:r>
              <a:rPr lang="en-US" sz="1200" dirty="0" err="1"/>
              <a:t>enum</a:t>
            </a:r>
            <a:r>
              <a:rPr lang="en-US" sz="1200" dirty="0"/>
              <a:t>('</a:t>
            </a:r>
            <a:r>
              <a:rPr lang="en-US" sz="1200" dirty="0" err="1"/>
              <a:t>default','custom</a:t>
            </a:r>
            <a:r>
              <a:rPr lang="en-US" sz="1200" dirty="0"/>
              <a:t>’)</a:t>
            </a:r>
          </a:p>
          <a:p>
            <a:pPr eaLnBrk="1" hangingPunct="1"/>
            <a:r>
              <a:rPr lang="en-US" sz="1200" dirty="0"/>
              <a:t>)) ENGINE=</a:t>
            </a:r>
            <a:r>
              <a:rPr lang="en-US" sz="1200" dirty="0" err="1"/>
              <a:t>InnoDB</a:t>
            </a:r>
            <a:r>
              <a:rPr lang="en-US" sz="1200" dirty="0"/>
              <a:t> DEFAULT CHARSET=latin1</a:t>
            </a:r>
          </a:p>
        </p:txBody>
      </p:sp>
      <p:sp>
        <p:nvSpPr>
          <p:cNvPr id="28685" name="TextBox 4"/>
          <p:cNvSpPr txBox="1">
            <a:spLocks noChangeArrowheads="1"/>
          </p:cNvSpPr>
          <p:nvPr/>
        </p:nvSpPr>
        <p:spPr bwMode="auto">
          <a:xfrm>
            <a:off x="5816600" y="787400"/>
            <a:ext cx="3581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/>
              <a:t>(</a:t>
            </a:r>
            <a:r>
              <a:rPr lang="en-US" sz="1400" dirty="0" smtClean="0"/>
              <a:t>‘</a:t>
            </a:r>
            <a:r>
              <a:rPr lang="en-US" sz="1400" dirty="0" err="1" smtClean="0"/>
              <a:t>u</a:t>
            </a:r>
            <a:r>
              <a:rPr lang="en-US" altLang="ja-JP" sz="1400" dirty="0" err="1" smtClean="0"/>
              <a:t>db</a:t>
            </a:r>
            <a:r>
              <a:rPr lang="en-US" altLang="ja-JP" sz="1400" dirty="0"/>
              <a:t>', </a:t>
            </a:r>
            <a:r>
              <a:rPr lang="en-US" sz="1400" dirty="0"/>
              <a:t>‘</a:t>
            </a:r>
            <a:r>
              <a:rPr lang="en-US" altLang="ja-JP" sz="1400" dirty="0"/>
              <a:t>tabla1</a:t>
            </a:r>
            <a:r>
              <a:rPr lang="en-US" sz="1400" dirty="0"/>
              <a:t>’</a:t>
            </a:r>
            <a:r>
              <a:rPr lang="en-US" altLang="ja-JP" sz="1400" dirty="0"/>
              <a:t>, '</a:t>
            </a:r>
            <a:r>
              <a:rPr lang="en-US" altLang="ja-JP" sz="1400" dirty="0" err="1"/>
              <a:t>istvan</a:t>
            </a:r>
            <a:r>
              <a:rPr lang="en-US" altLang="ja-JP" sz="1400" dirty="0"/>
              <a:t>', NULL, 10, 'default');</a:t>
            </a:r>
            <a:endParaRPr lang="en-US" sz="1400" dirty="0"/>
          </a:p>
        </p:txBody>
      </p:sp>
      <p:sp>
        <p:nvSpPr>
          <p:cNvPr id="28686" name="Right Arrow 8"/>
          <p:cNvSpPr>
            <a:spLocks noChangeArrowheads="1"/>
          </p:cNvSpPr>
          <p:nvPr/>
        </p:nvSpPr>
        <p:spPr bwMode="auto">
          <a:xfrm rot="7746948">
            <a:off x="4956175" y="3084513"/>
            <a:ext cx="7620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575D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28687" name="Folded Corner 25"/>
          <p:cNvSpPr>
            <a:spLocks noChangeArrowheads="1"/>
          </p:cNvSpPr>
          <p:nvPr/>
        </p:nvSpPr>
        <p:spPr bwMode="auto">
          <a:xfrm>
            <a:off x="635000" y="4978400"/>
            <a:ext cx="3429000" cy="1752600"/>
          </a:xfrm>
          <a:prstGeom prst="foldedCorner">
            <a:avLst>
              <a:gd name="adj" fmla="val 1666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28688" name="TextBox 26"/>
          <p:cNvSpPr txBox="1">
            <a:spLocks noChangeArrowheads="1"/>
          </p:cNvSpPr>
          <p:nvPr/>
        </p:nvSpPr>
        <p:spPr bwMode="auto">
          <a:xfrm>
            <a:off x="558800" y="5054600"/>
            <a:ext cx="3429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200" dirty="0"/>
              <a:t>CREATE TABLE `</a:t>
            </a:r>
            <a:r>
              <a:rPr lang="en-US" sz="1200" dirty="0" err="1"/>
              <a:t>finished_alters</a:t>
            </a:r>
            <a:r>
              <a:rPr lang="en-US" sz="1200" dirty="0"/>
              <a:t>` (</a:t>
            </a:r>
          </a:p>
          <a:p>
            <a:pPr eaLnBrk="1" hangingPunct="1"/>
            <a:r>
              <a:rPr lang="en-US" sz="1200" dirty="0"/>
              <a:t>  </a:t>
            </a:r>
            <a:r>
              <a:rPr lang="en-US" sz="1200" dirty="0" smtClean="0"/>
              <a:t>`group`</a:t>
            </a:r>
            <a:r>
              <a:rPr lang="en-US" sz="1200" dirty="0"/>
              <a:t>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table_name</a:t>
            </a:r>
            <a:r>
              <a:rPr lang="en-US" sz="1200" dirty="0"/>
              <a:t>`,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finished_at</a:t>
            </a:r>
            <a:r>
              <a:rPr lang="en-US" sz="1200" dirty="0"/>
              <a:t>`,</a:t>
            </a:r>
          </a:p>
          <a:p>
            <a:pPr eaLnBrk="1" hangingPunct="1"/>
            <a:r>
              <a:rPr lang="en-US" sz="1200" dirty="0"/>
              <a:t>  `tries`</a:t>
            </a:r>
          </a:p>
          <a:p>
            <a:pPr eaLnBrk="1" hangingPunct="1"/>
            <a:r>
              <a:rPr lang="en-US" sz="1200" dirty="0"/>
              <a:t>)) ENGINE=</a:t>
            </a:r>
            <a:r>
              <a:rPr lang="en-US" sz="1200" dirty="0" err="1"/>
              <a:t>InnoDB</a:t>
            </a:r>
            <a:r>
              <a:rPr lang="en-US" sz="1200" dirty="0"/>
              <a:t> DEFAULT CHARSET=latin1</a:t>
            </a:r>
          </a:p>
        </p:txBody>
      </p:sp>
      <p:sp>
        <p:nvSpPr>
          <p:cNvPr id="28689" name="Right Arrow 27"/>
          <p:cNvSpPr>
            <a:spLocks noChangeArrowheads="1"/>
          </p:cNvSpPr>
          <p:nvPr/>
        </p:nvSpPr>
        <p:spPr bwMode="auto">
          <a:xfrm rot="-2603737">
            <a:off x="2468563" y="4448175"/>
            <a:ext cx="565150" cy="304800"/>
          </a:xfrm>
          <a:prstGeom prst="rightArrow">
            <a:avLst>
              <a:gd name="adj1" fmla="val 50000"/>
              <a:gd name="adj2" fmla="val 50011"/>
            </a:avLst>
          </a:prstGeom>
          <a:solidFill>
            <a:srgbClr val="7575D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28690" name="TextBox 9"/>
          <p:cNvSpPr txBox="1">
            <a:spLocks noChangeArrowheads="1"/>
          </p:cNvSpPr>
          <p:nvPr/>
        </p:nvSpPr>
        <p:spPr bwMode="auto">
          <a:xfrm>
            <a:off x="2997200" y="444500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/>
              <a:t>?</a:t>
            </a: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lded Corner 2"/>
          <p:cNvSpPr>
            <a:spLocks noChangeArrowheads="1"/>
          </p:cNvSpPr>
          <p:nvPr/>
        </p:nvSpPr>
        <p:spPr bwMode="auto">
          <a:xfrm>
            <a:off x="11074400" y="558800"/>
            <a:ext cx="1600200" cy="685800"/>
          </a:xfrm>
          <a:prstGeom prst="foldedCorner">
            <a:avLst>
              <a:gd name="adj" fmla="val 1666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svn</a:t>
            </a:r>
          </a:p>
          <a:p>
            <a:pPr>
              <a:lnSpc>
                <a:spcPct val="90000"/>
              </a:lnSpc>
            </a:pPr>
            <a:r>
              <a:rPr lang="en-US" sz="1800"/>
              <a:t>- tier/tabla1</a:t>
            </a:r>
          </a:p>
        </p:txBody>
      </p:sp>
      <p:sp>
        <p:nvSpPr>
          <p:cNvPr id="29698" name="Rectangle 1"/>
          <p:cNvSpPr txBox="1">
            <a:spLocks noChangeArrowheads="1"/>
          </p:cNvSpPr>
          <p:nvPr/>
        </p:nvSpPr>
        <p:spPr bwMode="auto">
          <a:xfrm>
            <a:off x="787400" y="330200"/>
            <a:ext cx="358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4600" dirty="0" smtClean="0">
                <a:solidFill>
                  <a:schemeClr val="tx1"/>
                </a:solidFill>
                <a:latin typeface="Vista Sans OT Medium" charset="0"/>
                <a:ea typeface="ヒラギノ角ゴ ProN W6" charset="0"/>
                <a:cs typeface="ヒラギノ角ゴ ProN W6" charset="0"/>
                <a:sym typeface="Vista Sans OT Medium" charset="0"/>
              </a:rPr>
              <a:t>brain</a:t>
            </a:r>
            <a:endParaRPr lang="en-US" sz="4600" dirty="0">
              <a:solidFill>
                <a:schemeClr val="tx1"/>
              </a:solidFill>
              <a:latin typeface="Vista Sans OT Medium" charset="0"/>
              <a:ea typeface="ヒラギノ角ゴ ProN W6" charset="0"/>
              <a:cs typeface="ヒラギノ角ゴ ProN W6" charset="0"/>
              <a:sym typeface="Vista Sans OT Medium" charset="0"/>
            </a:endParaRPr>
          </a:p>
        </p:txBody>
      </p:sp>
      <p:sp>
        <p:nvSpPr>
          <p:cNvPr id="6" name="Magnetic Disk 5"/>
          <p:cNvSpPr/>
          <p:nvPr/>
        </p:nvSpPr>
        <p:spPr bwMode="auto">
          <a:xfrm>
            <a:off x="10769600" y="2082800"/>
            <a:ext cx="1905000" cy="1981200"/>
          </a:xfrm>
          <a:prstGeom prst="flowChartMagneticDisk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29700" name="TextBox 7"/>
          <p:cNvSpPr txBox="1">
            <a:spLocks noChangeArrowheads="1"/>
          </p:cNvSpPr>
          <p:nvPr/>
        </p:nvSpPr>
        <p:spPr bwMode="auto">
          <a:xfrm>
            <a:off x="10845800" y="2235200"/>
            <a:ext cx="1676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 dirty="0" smtClean="0"/>
              <a:t>udbxx.snc:</a:t>
            </a:r>
            <a:r>
              <a:rPr lang="en-US" sz="1600" dirty="0"/>
              <a:t>3306</a:t>
            </a:r>
          </a:p>
        </p:txBody>
      </p:sp>
      <p:sp>
        <p:nvSpPr>
          <p:cNvPr id="29701" name="TextBox 11"/>
          <p:cNvSpPr txBox="1">
            <a:spLocks noChangeArrowheads="1"/>
          </p:cNvSpPr>
          <p:nvPr/>
        </p:nvSpPr>
        <p:spPr bwMode="auto">
          <a:xfrm>
            <a:off x="10769600" y="2844800"/>
            <a:ext cx="1905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/>
              <a:t>MySQL: aosc_local_status</a:t>
            </a:r>
          </a:p>
          <a:p>
            <a:pPr eaLnBrk="1" hangingPunct="1"/>
            <a:endParaRPr lang="en-US" sz="1600"/>
          </a:p>
        </p:txBody>
      </p:sp>
      <p:sp>
        <p:nvSpPr>
          <p:cNvPr id="15" name="Round Diagonal Corner Rectangle 14"/>
          <p:cNvSpPr/>
          <p:nvPr/>
        </p:nvSpPr>
        <p:spPr bwMode="auto">
          <a:xfrm>
            <a:off x="3225800" y="3606800"/>
            <a:ext cx="1981200" cy="6858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54400" y="3759200"/>
            <a:ext cx="1828800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aosc_brain</a:t>
            </a:r>
            <a:endParaRPr lang="en-US" sz="2000" dirty="0">
              <a:solidFill>
                <a:schemeClr val="accent3"/>
              </a:solidFill>
            </a:endParaRPr>
          </a:p>
          <a:p>
            <a:pPr>
              <a:defRPr/>
            </a:pP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14" name="Magnetic Disk 13"/>
          <p:cNvSpPr/>
          <p:nvPr/>
        </p:nvSpPr>
        <p:spPr bwMode="auto">
          <a:xfrm>
            <a:off x="330200" y="1473200"/>
            <a:ext cx="1905000" cy="2971800"/>
          </a:xfrm>
          <a:prstGeom prst="flowChartMagneticDisk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29705" name="TextBox 15"/>
          <p:cNvSpPr txBox="1">
            <a:spLocks noChangeArrowheads="1"/>
          </p:cNvSpPr>
          <p:nvPr/>
        </p:nvSpPr>
        <p:spPr bwMode="auto">
          <a:xfrm>
            <a:off x="711200" y="1854200"/>
            <a:ext cx="1600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/>
              <a:t>aosc_db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0200" y="2463800"/>
            <a:ext cx="19050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MySQL: </a:t>
            </a:r>
          </a:p>
          <a:p>
            <a:pPr marL="285750" indent="-285750">
              <a:buFontTx/>
              <a:buChar char="-"/>
              <a:defRPr/>
            </a:pPr>
            <a:r>
              <a:rPr lang="en-US" sz="1600" dirty="0" err="1"/>
              <a:t>allowed_alters</a:t>
            </a:r>
            <a:endParaRPr lang="en-US" sz="1600" dirty="0"/>
          </a:p>
          <a:p>
            <a:pPr>
              <a:defRPr/>
            </a:pPr>
            <a:endParaRPr lang="en-US" sz="1600" dirty="0"/>
          </a:p>
          <a:p>
            <a:pPr marL="285750" indent="-285750">
              <a:buFontTx/>
              <a:buChar char="-"/>
              <a:defRPr/>
            </a:pPr>
            <a:r>
              <a:rPr lang="en-US" sz="1600" dirty="0" err="1"/>
              <a:t>current_alters</a:t>
            </a:r>
            <a:endParaRPr lang="en-US" sz="1600" dirty="0"/>
          </a:p>
          <a:p>
            <a:pPr marL="285750" indent="-285750">
              <a:buFontTx/>
              <a:buChar char="-"/>
              <a:defRPr/>
            </a:pP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  <a:defRPr/>
            </a:pP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finished_alters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9707" name="Folded Corner 20"/>
          <p:cNvSpPr>
            <a:spLocks noChangeArrowheads="1"/>
          </p:cNvSpPr>
          <p:nvPr/>
        </p:nvSpPr>
        <p:spPr bwMode="auto">
          <a:xfrm>
            <a:off x="5816600" y="1168400"/>
            <a:ext cx="3429000" cy="1752600"/>
          </a:xfrm>
          <a:prstGeom prst="foldedCorner">
            <a:avLst>
              <a:gd name="adj" fmla="val 1666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29708" name="TextBox 21"/>
          <p:cNvSpPr txBox="1">
            <a:spLocks noChangeArrowheads="1"/>
          </p:cNvSpPr>
          <p:nvPr/>
        </p:nvSpPr>
        <p:spPr bwMode="auto">
          <a:xfrm>
            <a:off x="5740400" y="1244600"/>
            <a:ext cx="3429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200" dirty="0"/>
              <a:t>CREATE TABLE `</a:t>
            </a:r>
            <a:r>
              <a:rPr lang="en-US" sz="1200" dirty="0" err="1"/>
              <a:t>allowed_alters</a:t>
            </a:r>
            <a:r>
              <a:rPr lang="en-US" sz="1200" dirty="0"/>
              <a:t>` (</a:t>
            </a:r>
          </a:p>
          <a:p>
            <a:pPr eaLnBrk="1" hangingPunct="1"/>
            <a:r>
              <a:rPr lang="en-US" sz="1200" dirty="0"/>
              <a:t>  </a:t>
            </a:r>
            <a:r>
              <a:rPr lang="en-US" sz="1200" dirty="0" smtClean="0"/>
              <a:t>`group`</a:t>
            </a:r>
            <a:r>
              <a:rPr lang="en-US" sz="1200" dirty="0"/>
              <a:t>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table_name</a:t>
            </a:r>
            <a:r>
              <a:rPr lang="en-US" sz="1200" dirty="0"/>
              <a:t>`,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allowed_by</a:t>
            </a:r>
            <a:r>
              <a:rPr lang="en-US" sz="1200" dirty="0"/>
              <a:t>`,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allowed_at</a:t>
            </a:r>
            <a:r>
              <a:rPr lang="en-US" sz="1200" dirty="0"/>
              <a:t>`,</a:t>
            </a:r>
          </a:p>
          <a:p>
            <a:pPr eaLnBrk="1" hangingPunct="1"/>
            <a:r>
              <a:rPr lang="en-US" sz="1200" dirty="0"/>
              <a:t>  `priority`,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server_list</a:t>
            </a:r>
            <a:r>
              <a:rPr lang="en-US" sz="1200" dirty="0"/>
              <a:t>` </a:t>
            </a:r>
            <a:r>
              <a:rPr lang="en-US" sz="1200" dirty="0" err="1"/>
              <a:t>enum</a:t>
            </a:r>
            <a:r>
              <a:rPr lang="en-US" sz="1200" dirty="0"/>
              <a:t>('</a:t>
            </a:r>
            <a:r>
              <a:rPr lang="en-US" sz="1200" dirty="0" err="1"/>
              <a:t>default','custom</a:t>
            </a:r>
            <a:r>
              <a:rPr lang="en-US" sz="1200" dirty="0"/>
              <a:t>’)</a:t>
            </a:r>
          </a:p>
          <a:p>
            <a:pPr eaLnBrk="1" hangingPunct="1"/>
            <a:r>
              <a:rPr lang="en-US" sz="1200" dirty="0"/>
              <a:t>)) ENGINE=</a:t>
            </a:r>
            <a:r>
              <a:rPr lang="en-US" sz="1200" dirty="0" err="1"/>
              <a:t>InnoDB</a:t>
            </a:r>
            <a:r>
              <a:rPr lang="en-US" sz="1200" dirty="0"/>
              <a:t> DEFAULT CHARSET=latin1</a:t>
            </a:r>
          </a:p>
        </p:txBody>
      </p:sp>
      <p:sp>
        <p:nvSpPr>
          <p:cNvPr id="29709" name="TextBox 4"/>
          <p:cNvSpPr txBox="1">
            <a:spLocks noChangeArrowheads="1"/>
          </p:cNvSpPr>
          <p:nvPr/>
        </p:nvSpPr>
        <p:spPr bwMode="auto">
          <a:xfrm>
            <a:off x="5816600" y="787400"/>
            <a:ext cx="3581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/>
              <a:t>(</a:t>
            </a:r>
            <a:r>
              <a:rPr lang="en-US" sz="1400" dirty="0" smtClean="0"/>
              <a:t>‘</a:t>
            </a:r>
            <a:r>
              <a:rPr lang="en-US" sz="1400" dirty="0" err="1" smtClean="0"/>
              <a:t>u</a:t>
            </a:r>
            <a:r>
              <a:rPr lang="en-US" altLang="ja-JP" sz="1400" dirty="0" err="1" smtClean="0"/>
              <a:t>db</a:t>
            </a:r>
            <a:r>
              <a:rPr lang="en-US" altLang="ja-JP" sz="1400" dirty="0"/>
              <a:t>', </a:t>
            </a:r>
            <a:r>
              <a:rPr lang="en-US" sz="1400" dirty="0"/>
              <a:t>‘</a:t>
            </a:r>
            <a:r>
              <a:rPr lang="en-US" altLang="ja-JP" sz="1400" dirty="0"/>
              <a:t>tabla1</a:t>
            </a:r>
            <a:r>
              <a:rPr lang="en-US" sz="1400" dirty="0"/>
              <a:t>’</a:t>
            </a:r>
            <a:r>
              <a:rPr lang="en-US" altLang="ja-JP" sz="1400" dirty="0"/>
              <a:t>, '</a:t>
            </a:r>
            <a:r>
              <a:rPr lang="en-US" altLang="ja-JP" sz="1400" dirty="0" err="1"/>
              <a:t>istvan</a:t>
            </a:r>
            <a:r>
              <a:rPr lang="en-US" altLang="ja-JP" sz="1400" dirty="0"/>
              <a:t>', NULL, 10, 'default');</a:t>
            </a:r>
            <a:endParaRPr lang="en-US" sz="1400" dirty="0"/>
          </a:p>
        </p:txBody>
      </p:sp>
      <p:sp>
        <p:nvSpPr>
          <p:cNvPr id="29710" name="Folded Corner 19"/>
          <p:cNvSpPr>
            <a:spLocks noChangeArrowheads="1"/>
          </p:cNvSpPr>
          <p:nvPr/>
        </p:nvSpPr>
        <p:spPr bwMode="auto">
          <a:xfrm>
            <a:off x="5892800" y="4826000"/>
            <a:ext cx="3429000" cy="1752600"/>
          </a:xfrm>
          <a:prstGeom prst="foldedCorner">
            <a:avLst>
              <a:gd name="adj" fmla="val 1666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29711" name="TextBox 22"/>
          <p:cNvSpPr txBox="1">
            <a:spLocks noChangeArrowheads="1"/>
          </p:cNvSpPr>
          <p:nvPr/>
        </p:nvSpPr>
        <p:spPr bwMode="auto">
          <a:xfrm>
            <a:off x="5816600" y="4902200"/>
            <a:ext cx="3429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200" dirty="0"/>
              <a:t>CREATE TABLE `</a:t>
            </a:r>
            <a:r>
              <a:rPr lang="en-US" sz="1200" dirty="0" err="1"/>
              <a:t>current_alters</a:t>
            </a:r>
            <a:r>
              <a:rPr lang="en-US" sz="1200" dirty="0"/>
              <a:t>` (</a:t>
            </a:r>
          </a:p>
          <a:p>
            <a:pPr eaLnBrk="1" hangingPunct="1"/>
            <a:r>
              <a:rPr lang="en-US" sz="1200" dirty="0"/>
              <a:t>  </a:t>
            </a:r>
            <a:r>
              <a:rPr lang="en-US" sz="1200" dirty="0" smtClean="0"/>
              <a:t>`group`</a:t>
            </a:r>
            <a:r>
              <a:rPr lang="en-US" sz="1200" dirty="0"/>
              <a:t>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table_name</a:t>
            </a:r>
            <a:r>
              <a:rPr lang="en-US" sz="1200" dirty="0"/>
              <a:t>`,</a:t>
            </a:r>
          </a:p>
          <a:p>
            <a:pPr eaLnBrk="1" hangingPunct="1"/>
            <a:r>
              <a:rPr lang="en-US" sz="1200" dirty="0"/>
              <a:t>  `status` </a:t>
            </a:r>
            <a:r>
              <a:rPr lang="en-US" sz="1200" dirty="0" err="1"/>
              <a:t>enum</a:t>
            </a:r>
            <a:r>
              <a:rPr lang="en-US" sz="1200" dirty="0"/>
              <a:t>('DONE','IPR','HOLD’),</a:t>
            </a:r>
          </a:p>
          <a:p>
            <a:pPr eaLnBrk="1" hangingPunct="1"/>
            <a:r>
              <a:rPr lang="en-US" sz="1200" dirty="0"/>
              <a:t>  `priority`,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server_list</a:t>
            </a:r>
            <a:r>
              <a:rPr lang="en-US" sz="1200" dirty="0"/>
              <a:t>` </a:t>
            </a:r>
            <a:r>
              <a:rPr lang="en-US" sz="1200" dirty="0" err="1"/>
              <a:t>enum</a:t>
            </a:r>
            <a:r>
              <a:rPr lang="en-US" sz="1200" dirty="0"/>
              <a:t>('</a:t>
            </a:r>
            <a:r>
              <a:rPr lang="en-US" sz="1200" dirty="0" err="1"/>
              <a:t>default','custom</a:t>
            </a:r>
            <a:r>
              <a:rPr lang="en-US" sz="1200" dirty="0"/>
              <a:t>’)</a:t>
            </a:r>
          </a:p>
          <a:p>
            <a:pPr eaLnBrk="1" hangingPunct="1"/>
            <a:r>
              <a:rPr lang="en-US" sz="1200" dirty="0"/>
              <a:t>)) ENGINE=</a:t>
            </a:r>
            <a:r>
              <a:rPr lang="en-US" sz="1200" dirty="0" err="1"/>
              <a:t>InnoDB</a:t>
            </a:r>
            <a:r>
              <a:rPr lang="en-US" sz="1200" dirty="0"/>
              <a:t> DEFAULT CHARSET=latin1</a:t>
            </a:r>
          </a:p>
        </p:txBody>
      </p:sp>
      <p:sp>
        <p:nvSpPr>
          <p:cNvPr id="29712" name="TextBox 23"/>
          <p:cNvSpPr txBox="1">
            <a:spLocks noChangeArrowheads="1"/>
          </p:cNvSpPr>
          <p:nvPr/>
        </p:nvSpPr>
        <p:spPr bwMode="auto">
          <a:xfrm>
            <a:off x="5892800" y="4445000"/>
            <a:ext cx="3429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/>
              <a:t>(</a:t>
            </a:r>
            <a:r>
              <a:rPr lang="en-US" sz="1400" dirty="0" smtClean="0"/>
              <a:t>‘</a:t>
            </a:r>
            <a:r>
              <a:rPr lang="en-US" sz="1400" dirty="0" err="1" smtClean="0"/>
              <a:t>u</a:t>
            </a:r>
            <a:r>
              <a:rPr lang="en-US" altLang="ja-JP" sz="1400" dirty="0" err="1" smtClean="0"/>
              <a:t>db</a:t>
            </a:r>
            <a:r>
              <a:rPr lang="en-US" altLang="ja-JP" sz="1400" dirty="0"/>
              <a:t>', </a:t>
            </a:r>
            <a:r>
              <a:rPr lang="en-US" sz="1400" dirty="0"/>
              <a:t>‘</a:t>
            </a:r>
            <a:r>
              <a:rPr lang="en-US" altLang="ja-JP" sz="1400" dirty="0"/>
              <a:t>tabla1</a:t>
            </a:r>
            <a:r>
              <a:rPr lang="en-US" sz="1400" dirty="0"/>
              <a:t>’</a:t>
            </a:r>
            <a:r>
              <a:rPr lang="en-US" altLang="ja-JP" sz="1400" dirty="0"/>
              <a:t>, </a:t>
            </a:r>
            <a:r>
              <a:rPr lang="en-US" sz="1400" dirty="0"/>
              <a:t>‘</a:t>
            </a:r>
            <a:r>
              <a:rPr lang="en-US" altLang="ja-JP" sz="1400" dirty="0"/>
              <a:t>IPR', 10, 'default');</a:t>
            </a:r>
            <a:endParaRPr lang="en-US" sz="1400" dirty="0"/>
          </a:p>
        </p:txBody>
      </p:sp>
      <p:sp>
        <p:nvSpPr>
          <p:cNvPr id="29713" name="Right Arrow 8"/>
          <p:cNvSpPr>
            <a:spLocks noChangeArrowheads="1"/>
          </p:cNvSpPr>
          <p:nvPr/>
        </p:nvSpPr>
        <p:spPr bwMode="auto">
          <a:xfrm rot="7746948">
            <a:off x="4956175" y="3084513"/>
            <a:ext cx="7620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575D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29714" name="Right Arrow 24"/>
          <p:cNvSpPr>
            <a:spLocks noChangeArrowheads="1"/>
          </p:cNvSpPr>
          <p:nvPr/>
        </p:nvSpPr>
        <p:spPr bwMode="auto">
          <a:xfrm rot="2556194">
            <a:off x="4752975" y="4662488"/>
            <a:ext cx="7620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29715" name="Folded Corner 25"/>
          <p:cNvSpPr>
            <a:spLocks noChangeArrowheads="1"/>
          </p:cNvSpPr>
          <p:nvPr/>
        </p:nvSpPr>
        <p:spPr bwMode="auto">
          <a:xfrm>
            <a:off x="635000" y="4978400"/>
            <a:ext cx="3429000" cy="1752600"/>
          </a:xfrm>
          <a:prstGeom prst="foldedCorner">
            <a:avLst>
              <a:gd name="adj" fmla="val 1666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29716" name="TextBox 26"/>
          <p:cNvSpPr txBox="1">
            <a:spLocks noChangeArrowheads="1"/>
          </p:cNvSpPr>
          <p:nvPr/>
        </p:nvSpPr>
        <p:spPr bwMode="auto">
          <a:xfrm>
            <a:off x="558800" y="5054600"/>
            <a:ext cx="3429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200" dirty="0"/>
              <a:t>CREATE TABLE `</a:t>
            </a:r>
            <a:r>
              <a:rPr lang="en-US" sz="1200" dirty="0" err="1"/>
              <a:t>finished_alters</a:t>
            </a:r>
            <a:r>
              <a:rPr lang="en-US" sz="1200" dirty="0"/>
              <a:t>` (</a:t>
            </a:r>
          </a:p>
          <a:p>
            <a:pPr eaLnBrk="1" hangingPunct="1"/>
            <a:r>
              <a:rPr lang="en-US" sz="1200" dirty="0"/>
              <a:t>  </a:t>
            </a:r>
            <a:r>
              <a:rPr lang="en-US" sz="1200" dirty="0" smtClean="0"/>
              <a:t>`group`</a:t>
            </a:r>
            <a:r>
              <a:rPr lang="en-US" sz="1200" dirty="0"/>
              <a:t>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table_name</a:t>
            </a:r>
            <a:r>
              <a:rPr lang="en-US" sz="1200" dirty="0"/>
              <a:t>`,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finished_at</a:t>
            </a:r>
            <a:r>
              <a:rPr lang="en-US" sz="1200" dirty="0"/>
              <a:t>`,</a:t>
            </a:r>
          </a:p>
          <a:p>
            <a:pPr eaLnBrk="1" hangingPunct="1"/>
            <a:r>
              <a:rPr lang="en-US" sz="1200" dirty="0"/>
              <a:t>  `tries`</a:t>
            </a:r>
          </a:p>
          <a:p>
            <a:pPr eaLnBrk="1" hangingPunct="1"/>
            <a:r>
              <a:rPr lang="en-US" sz="1200" dirty="0"/>
              <a:t>)) ENGINE=</a:t>
            </a:r>
            <a:r>
              <a:rPr lang="en-US" sz="1200" dirty="0" err="1"/>
              <a:t>InnoDB</a:t>
            </a:r>
            <a:r>
              <a:rPr lang="en-US" sz="1200" dirty="0"/>
              <a:t> DEFAULT CHARSET=latin1</a:t>
            </a:r>
          </a:p>
        </p:txBody>
      </p:sp>
      <p:sp>
        <p:nvSpPr>
          <p:cNvPr id="29717" name="Right Arrow 27"/>
          <p:cNvSpPr>
            <a:spLocks noChangeArrowheads="1"/>
          </p:cNvSpPr>
          <p:nvPr/>
        </p:nvSpPr>
        <p:spPr bwMode="auto">
          <a:xfrm rot="-2751157">
            <a:off x="2795588" y="4445000"/>
            <a:ext cx="565150" cy="304800"/>
          </a:xfrm>
          <a:prstGeom prst="rightArrow">
            <a:avLst>
              <a:gd name="adj1" fmla="val 50000"/>
              <a:gd name="adj2" fmla="val 50011"/>
            </a:avLst>
          </a:prstGeom>
          <a:solidFill>
            <a:srgbClr val="7575D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29718" name="TextBox 9"/>
          <p:cNvSpPr txBox="1">
            <a:spLocks noChangeArrowheads="1"/>
          </p:cNvSpPr>
          <p:nvPr/>
        </p:nvSpPr>
        <p:spPr bwMode="auto">
          <a:xfrm>
            <a:off x="1320800" y="4597400"/>
            <a:ext cx="152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/>
              <a:t>? – 3x24h sleep</a:t>
            </a:r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4749800" y="28448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 smtClean="0"/>
              <a:t>1.</a:t>
            </a:r>
            <a:endParaRPr lang="en-US" sz="1400" dirty="0"/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2463800" y="42926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/>
              <a:t>2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5283200" y="44450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 smtClean="0"/>
              <a:t>3.</a:t>
            </a:r>
            <a:endParaRPr lang="en-US" sz="1400" dirty="0"/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lded Corner 2"/>
          <p:cNvSpPr>
            <a:spLocks noChangeArrowheads="1"/>
          </p:cNvSpPr>
          <p:nvPr/>
        </p:nvSpPr>
        <p:spPr bwMode="auto">
          <a:xfrm>
            <a:off x="11074400" y="558800"/>
            <a:ext cx="1600200" cy="685800"/>
          </a:xfrm>
          <a:prstGeom prst="foldedCorner">
            <a:avLst>
              <a:gd name="adj" fmla="val 1666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svn</a:t>
            </a:r>
          </a:p>
          <a:p>
            <a:pPr>
              <a:lnSpc>
                <a:spcPct val="90000"/>
              </a:lnSpc>
            </a:pPr>
            <a:r>
              <a:rPr lang="en-US" sz="1800"/>
              <a:t>- tier/tabla1</a:t>
            </a:r>
          </a:p>
        </p:txBody>
      </p:sp>
      <p:sp>
        <p:nvSpPr>
          <p:cNvPr id="30722" name="Rectangle 1"/>
          <p:cNvSpPr txBox="1">
            <a:spLocks noChangeArrowheads="1"/>
          </p:cNvSpPr>
          <p:nvPr/>
        </p:nvSpPr>
        <p:spPr bwMode="auto">
          <a:xfrm>
            <a:off x="787400" y="330200"/>
            <a:ext cx="358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4600" dirty="0" smtClean="0">
                <a:solidFill>
                  <a:schemeClr val="tx1"/>
                </a:solidFill>
                <a:latin typeface="Vista Sans OT Medium" charset="0"/>
                <a:ea typeface="ヒラギノ角ゴ ProN W6" charset="0"/>
                <a:cs typeface="ヒラギノ角ゴ ProN W6" charset="0"/>
                <a:sym typeface="Vista Sans OT Medium" charset="0"/>
              </a:rPr>
              <a:t>brain</a:t>
            </a:r>
            <a:endParaRPr lang="en-US" sz="4600" dirty="0">
              <a:solidFill>
                <a:schemeClr val="tx1"/>
              </a:solidFill>
              <a:latin typeface="Vista Sans OT Medium" charset="0"/>
              <a:ea typeface="ヒラギノ角ゴ ProN W6" charset="0"/>
              <a:cs typeface="ヒラギノ角ゴ ProN W6" charset="0"/>
              <a:sym typeface="Vista Sans OT Medium" charset="0"/>
            </a:endParaRPr>
          </a:p>
        </p:txBody>
      </p:sp>
      <p:sp>
        <p:nvSpPr>
          <p:cNvPr id="6" name="Magnetic Disk 5"/>
          <p:cNvSpPr/>
          <p:nvPr/>
        </p:nvSpPr>
        <p:spPr bwMode="auto">
          <a:xfrm>
            <a:off x="10769600" y="2082800"/>
            <a:ext cx="1905000" cy="1981200"/>
          </a:xfrm>
          <a:prstGeom prst="flowChartMagneticDisk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30724" name="TextBox 7"/>
          <p:cNvSpPr txBox="1">
            <a:spLocks noChangeArrowheads="1"/>
          </p:cNvSpPr>
          <p:nvPr/>
        </p:nvSpPr>
        <p:spPr bwMode="auto">
          <a:xfrm>
            <a:off x="10845800" y="2235200"/>
            <a:ext cx="1676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 dirty="0" smtClean="0"/>
              <a:t>udbxx.snc:</a:t>
            </a:r>
            <a:r>
              <a:rPr lang="en-US" sz="1600" dirty="0"/>
              <a:t>3306</a:t>
            </a:r>
          </a:p>
        </p:txBody>
      </p:sp>
      <p:sp>
        <p:nvSpPr>
          <p:cNvPr id="30725" name="TextBox 11"/>
          <p:cNvSpPr txBox="1">
            <a:spLocks noChangeArrowheads="1"/>
          </p:cNvSpPr>
          <p:nvPr/>
        </p:nvSpPr>
        <p:spPr bwMode="auto">
          <a:xfrm>
            <a:off x="10769600" y="2844800"/>
            <a:ext cx="1905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 dirty="0"/>
              <a:t>MySQL:</a:t>
            </a:r>
          </a:p>
          <a:p>
            <a:pPr eaLnBrk="1" hangingPunct="1"/>
            <a:r>
              <a:rPr lang="en-US" sz="1600" dirty="0"/>
              <a:t>- </a:t>
            </a:r>
            <a:r>
              <a:rPr lang="en-US" sz="1600" dirty="0" err="1"/>
              <a:t>aosc_local_status</a:t>
            </a:r>
            <a:endParaRPr lang="en-US" sz="1600" dirty="0"/>
          </a:p>
          <a:p>
            <a:pPr eaLnBrk="1" hangingPunct="1"/>
            <a:endParaRPr lang="en-US" sz="1600" dirty="0"/>
          </a:p>
          <a:p>
            <a:pPr eaLnBrk="1" hangingPunct="1"/>
            <a:endParaRPr lang="en-US" sz="1600" dirty="0"/>
          </a:p>
        </p:txBody>
      </p:sp>
      <p:sp>
        <p:nvSpPr>
          <p:cNvPr id="15" name="Round Diagonal Corner Rectangle 14"/>
          <p:cNvSpPr/>
          <p:nvPr/>
        </p:nvSpPr>
        <p:spPr bwMode="auto">
          <a:xfrm>
            <a:off x="3454400" y="2844800"/>
            <a:ext cx="1981200" cy="6858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83000" y="2997200"/>
            <a:ext cx="1828800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aosc_brain</a:t>
            </a:r>
            <a:endParaRPr lang="en-US" sz="2000" dirty="0">
              <a:solidFill>
                <a:schemeClr val="accent3"/>
              </a:solidFill>
            </a:endParaRPr>
          </a:p>
          <a:p>
            <a:pPr>
              <a:defRPr/>
            </a:pP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14" name="Magnetic Disk 13"/>
          <p:cNvSpPr/>
          <p:nvPr/>
        </p:nvSpPr>
        <p:spPr bwMode="auto">
          <a:xfrm>
            <a:off x="330200" y="1473200"/>
            <a:ext cx="1905000" cy="2971800"/>
          </a:xfrm>
          <a:prstGeom prst="flowChartMagneticDisk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30729" name="TextBox 15"/>
          <p:cNvSpPr txBox="1">
            <a:spLocks noChangeArrowheads="1"/>
          </p:cNvSpPr>
          <p:nvPr/>
        </p:nvSpPr>
        <p:spPr bwMode="auto">
          <a:xfrm>
            <a:off x="711200" y="1854200"/>
            <a:ext cx="1600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/>
              <a:t>aosc_db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0200" y="2463800"/>
            <a:ext cx="19050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MySQL: </a:t>
            </a:r>
          </a:p>
          <a:p>
            <a:pPr marL="285750" indent="-285750">
              <a:buFontTx/>
              <a:buChar char="-"/>
              <a:defRPr/>
            </a:pPr>
            <a:r>
              <a:rPr lang="en-US" sz="1600" dirty="0" err="1"/>
              <a:t>allowed_alters</a:t>
            </a:r>
            <a:endParaRPr lang="en-US" sz="1600" dirty="0"/>
          </a:p>
          <a:p>
            <a:pPr>
              <a:defRPr/>
            </a:pPr>
            <a:endParaRPr lang="en-US" sz="1600" dirty="0"/>
          </a:p>
          <a:p>
            <a:pPr marL="285750" indent="-285750">
              <a:buFontTx/>
              <a:buChar char="-"/>
              <a:defRPr/>
            </a:pPr>
            <a:r>
              <a:rPr lang="en-US" sz="1600" dirty="0" err="1"/>
              <a:t>current_alters</a:t>
            </a:r>
            <a:endParaRPr lang="en-US" sz="1600" dirty="0"/>
          </a:p>
          <a:p>
            <a:pPr marL="285750" indent="-285750">
              <a:buFontTx/>
              <a:buChar char="-"/>
              <a:defRPr/>
            </a:pP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  <a:defRPr/>
            </a:pP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finished_alters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0731" name="Right Arrow 8"/>
          <p:cNvSpPr>
            <a:spLocks noChangeArrowheads="1"/>
          </p:cNvSpPr>
          <p:nvPr/>
        </p:nvSpPr>
        <p:spPr bwMode="auto">
          <a:xfrm rot="680308">
            <a:off x="2365375" y="2851150"/>
            <a:ext cx="714375" cy="304800"/>
          </a:xfrm>
          <a:prstGeom prst="rightArrow">
            <a:avLst>
              <a:gd name="adj1" fmla="val 50000"/>
              <a:gd name="adj2" fmla="val 49978"/>
            </a:avLst>
          </a:prstGeom>
          <a:solidFill>
            <a:srgbClr val="7575D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30732" name="Right Arrow 24"/>
          <p:cNvSpPr>
            <a:spLocks noChangeArrowheads="1"/>
          </p:cNvSpPr>
          <p:nvPr/>
        </p:nvSpPr>
        <p:spPr bwMode="auto">
          <a:xfrm rot="-1342342">
            <a:off x="2416175" y="3663950"/>
            <a:ext cx="7620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575D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30733" name="Right Arrow 27"/>
          <p:cNvSpPr>
            <a:spLocks noChangeArrowheads="1"/>
          </p:cNvSpPr>
          <p:nvPr/>
        </p:nvSpPr>
        <p:spPr bwMode="auto">
          <a:xfrm rot="10800000">
            <a:off x="2387600" y="3225800"/>
            <a:ext cx="838200" cy="3048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30734" name="Rectangle 2"/>
          <p:cNvSpPr txBox="1">
            <a:spLocks noChangeArrowheads="1"/>
          </p:cNvSpPr>
          <p:nvPr/>
        </p:nvSpPr>
        <p:spPr bwMode="auto">
          <a:xfrm>
            <a:off x="635000" y="4673600"/>
            <a:ext cx="7620000" cy="276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/>
          <a:lstStyle>
            <a:lvl1pPr marL="214313" indent="-214313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ts val="1700"/>
              </a:spcBef>
              <a:buClr>
                <a:srgbClr val="415995"/>
              </a:buClr>
              <a:buSzPct val="64000"/>
              <a:buFont typeface="Lucida Grande" charset="0"/>
              <a:buChar char="▪"/>
            </a:pPr>
            <a:r>
              <a:rPr lang="en-US" sz="2000" dirty="0" err="1">
                <a:solidFill>
                  <a:schemeClr val="tx1"/>
                </a:solidFill>
              </a:rPr>
              <a:t>Allowed_alters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az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egyetlen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tábla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amihez</a:t>
            </a:r>
            <a:r>
              <a:rPr lang="en-US" sz="2000" dirty="0">
                <a:solidFill>
                  <a:schemeClr val="tx1"/>
                </a:solidFill>
              </a:rPr>
              <a:t> ember/</a:t>
            </a:r>
            <a:r>
              <a:rPr lang="en-US" sz="2000" dirty="0" err="1" smtClean="0">
                <a:solidFill>
                  <a:schemeClr val="tx1"/>
                </a:solidFill>
              </a:rPr>
              <a:t>alkalmazás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kivülről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hozzányúlhat</a:t>
            </a:r>
            <a:endParaRPr lang="en-US" sz="2000" dirty="0">
              <a:solidFill>
                <a:schemeClr val="tx1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ts val="1700"/>
              </a:spcBef>
              <a:buClr>
                <a:srgbClr val="415995"/>
              </a:buClr>
              <a:buSzPct val="64000"/>
              <a:buFont typeface="Lucida Grande" charset="0"/>
              <a:buChar char="▪"/>
            </a:pPr>
            <a:r>
              <a:rPr lang="en-US" sz="2000" dirty="0">
                <a:solidFill>
                  <a:schemeClr val="tx1"/>
                </a:solidFill>
              </a:rPr>
              <a:t>A </a:t>
            </a:r>
            <a:r>
              <a:rPr lang="en-US" sz="2000" dirty="0" err="1" smtClean="0">
                <a:solidFill>
                  <a:schemeClr val="tx1"/>
                </a:solidFill>
              </a:rPr>
              <a:t>gépek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cserélődése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miatt</a:t>
            </a:r>
            <a:r>
              <a:rPr lang="en-US" sz="2000" dirty="0">
                <a:solidFill>
                  <a:schemeClr val="tx1"/>
                </a:solidFill>
              </a:rPr>
              <a:t>, minimum 3x24 </a:t>
            </a:r>
            <a:r>
              <a:rPr lang="en-US" sz="2000" dirty="0" err="1" smtClean="0">
                <a:solidFill>
                  <a:schemeClr val="tx1"/>
                </a:solidFill>
              </a:rPr>
              <a:t>ó</a:t>
            </a:r>
            <a:r>
              <a:rPr lang="en-US" sz="2000" dirty="0" err="1" smtClean="0">
                <a:solidFill>
                  <a:schemeClr val="tx1"/>
                </a:solidFill>
              </a:rPr>
              <a:t>ráig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várunk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ha a </a:t>
            </a:r>
            <a:r>
              <a:rPr lang="en-US" sz="2000" dirty="0" err="1" smtClean="0">
                <a:solidFill>
                  <a:schemeClr val="tx1"/>
                </a:solidFill>
              </a:rPr>
              <a:t>gépeket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konzisztensnek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ítéltük</a:t>
            </a:r>
            <a:endParaRPr lang="en-US" sz="2000" dirty="0">
              <a:solidFill>
                <a:schemeClr val="tx1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ts val="1700"/>
              </a:spcBef>
              <a:buClr>
                <a:srgbClr val="415995"/>
              </a:buClr>
              <a:buSzPct val="64000"/>
              <a:buFont typeface="Lucida Grande" charset="0"/>
              <a:buChar char="▪"/>
            </a:pPr>
            <a:r>
              <a:rPr lang="en-US" sz="2000" dirty="0">
                <a:solidFill>
                  <a:schemeClr val="tx1"/>
                </a:solidFill>
              </a:rPr>
              <a:t>A </a:t>
            </a:r>
            <a:r>
              <a:rPr lang="en-US" sz="2000" dirty="0" err="1">
                <a:solidFill>
                  <a:schemeClr val="tx1"/>
                </a:solidFill>
              </a:rPr>
              <a:t>harmadik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probálkozás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után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az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aosc_brain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ellenőrzi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hogy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valóban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mind </a:t>
            </a:r>
            <a:r>
              <a:rPr lang="en-US" sz="2000" dirty="0" err="1">
                <a:solidFill>
                  <a:schemeClr val="tx1"/>
                </a:solidFill>
              </a:rPr>
              <a:t>rendben</a:t>
            </a:r>
            <a:r>
              <a:rPr lang="en-US" sz="2000" dirty="0">
                <a:solidFill>
                  <a:schemeClr val="tx1"/>
                </a:solidFill>
              </a:rPr>
              <a:t> van-e</a:t>
            </a:r>
          </a:p>
        </p:txBody>
      </p:sp>
      <p:sp>
        <p:nvSpPr>
          <p:cNvPr id="30" name="Right Arrow 29"/>
          <p:cNvSpPr/>
          <p:nvPr/>
        </p:nvSpPr>
        <p:spPr bwMode="auto">
          <a:xfrm rot="10800000">
            <a:off x="6807200" y="3378200"/>
            <a:ext cx="2286000" cy="30480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chemeClr val="accent2">
                  <a:lumMod val="40000"/>
                  <a:lumOff val="60000"/>
                </a:schemeClr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30736" name="TextBox 1"/>
          <p:cNvSpPr txBox="1">
            <a:spLocks noChangeArrowheads="1"/>
          </p:cNvSpPr>
          <p:nvPr/>
        </p:nvSpPr>
        <p:spPr bwMode="auto">
          <a:xfrm>
            <a:off x="7188200" y="30734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800"/>
              <a:t>ellenorzes</a:t>
            </a:r>
          </a:p>
        </p:txBody>
      </p:sp>
      <p:sp>
        <p:nvSpPr>
          <p:cNvPr id="31" name="Round Diagonal Corner Rectangle 30"/>
          <p:cNvSpPr/>
          <p:nvPr/>
        </p:nvSpPr>
        <p:spPr bwMode="auto">
          <a:xfrm>
            <a:off x="10617200" y="4292600"/>
            <a:ext cx="2133600" cy="6096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693400" y="4368800"/>
            <a:ext cx="19812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aosc_checksum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30739" name="Folded Corner 32"/>
          <p:cNvSpPr>
            <a:spLocks noChangeArrowheads="1"/>
          </p:cNvSpPr>
          <p:nvPr/>
        </p:nvSpPr>
        <p:spPr bwMode="auto">
          <a:xfrm>
            <a:off x="5816600" y="863600"/>
            <a:ext cx="3429000" cy="1752600"/>
          </a:xfrm>
          <a:prstGeom prst="foldedCorner">
            <a:avLst>
              <a:gd name="adj" fmla="val 1666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30740" name="TextBox 33"/>
          <p:cNvSpPr txBox="1">
            <a:spLocks noChangeArrowheads="1"/>
          </p:cNvSpPr>
          <p:nvPr/>
        </p:nvSpPr>
        <p:spPr bwMode="auto">
          <a:xfrm>
            <a:off x="5740400" y="939800"/>
            <a:ext cx="3429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200" dirty="0"/>
              <a:t>CREATE TABLE `</a:t>
            </a:r>
            <a:r>
              <a:rPr lang="en-US" sz="1200" dirty="0" err="1"/>
              <a:t>current_alters</a:t>
            </a:r>
            <a:r>
              <a:rPr lang="en-US" sz="1200" dirty="0"/>
              <a:t>` (</a:t>
            </a:r>
          </a:p>
          <a:p>
            <a:pPr eaLnBrk="1" hangingPunct="1"/>
            <a:r>
              <a:rPr lang="en-US" sz="1200" dirty="0"/>
              <a:t>  </a:t>
            </a:r>
            <a:r>
              <a:rPr lang="en-US" sz="1200" dirty="0" smtClean="0"/>
              <a:t>`group`</a:t>
            </a:r>
            <a:r>
              <a:rPr lang="en-US" sz="1200" dirty="0"/>
              <a:t>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table_name</a:t>
            </a:r>
            <a:r>
              <a:rPr lang="en-US" sz="1200" dirty="0"/>
              <a:t>`,</a:t>
            </a:r>
          </a:p>
          <a:p>
            <a:pPr eaLnBrk="1" hangingPunct="1"/>
            <a:r>
              <a:rPr lang="en-US" sz="1200" dirty="0"/>
              <a:t>  `status` </a:t>
            </a:r>
            <a:r>
              <a:rPr lang="en-US" sz="1200" dirty="0" err="1"/>
              <a:t>enum</a:t>
            </a:r>
            <a:r>
              <a:rPr lang="en-US" sz="1200" dirty="0"/>
              <a:t>('DONE','IPR','HOLD’),</a:t>
            </a:r>
          </a:p>
          <a:p>
            <a:pPr eaLnBrk="1" hangingPunct="1"/>
            <a:r>
              <a:rPr lang="en-US" sz="1200" dirty="0"/>
              <a:t>  `priority`,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server_list</a:t>
            </a:r>
            <a:r>
              <a:rPr lang="en-US" sz="1200" dirty="0"/>
              <a:t>` </a:t>
            </a:r>
            <a:r>
              <a:rPr lang="en-US" sz="1200" dirty="0" err="1"/>
              <a:t>enum</a:t>
            </a:r>
            <a:r>
              <a:rPr lang="en-US" sz="1200" dirty="0"/>
              <a:t>('</a:t>
            </a:r>
            <a:r>
              <a:rPr lang="en-US" sz="1200" dirty="0" err="1"/>
              <a:t>default','custom</a:t>
            </a:r>
            <a:r>
              <a:rPr lang="en-US" sz="1200" dirty="0"/>
              <a:t>’)</a:t>
            </a:r>
          </a:p>
          <a:p>
            <a:pPr eaLnBrk="1" hangingPunct="1"/>
            <a:r>
              <a:rPr lang="en-US" sz="1200" dirty="0"/>
              <a:t>)) ENGINE=</a:t>
            </a:r>
            <a:r>
              <a:rPr lang="en-US" sz="1200" dirty="0" err="1"/>
              <a:t>InnoDB</a:t>
            </a:r>
            <a:r>
              <a:rPr lang="en-US" sz="1200" dirty="0"/>
              <a:t> DEFAULT CHARSET=latin1</a:t>
            </a:r>
          </a:p>
        </p:txBody>
      </p:sp>
      <p:sp>
        <p:nvSpPr>
          <p:cNvPr id="30741" name="TextBox 34"/>
          <p:cNvSpPr txBox="1">
            <a:spLocks noChangeArrowheads="1"/>
          </p:cNvSpPr>
          <p:nvPr/>
        </p:nvSpPr>
        <p:spPr bwMode="auto">
          <a:xfrm>
            <a:off x="5816600" y="482600"/>
            <a:ext cx="3429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/>
              <a:t>(</a:t>
            </a:r>
            <a:r>
              <a:rPr lang="en-US" sz="1400" dirty="0" smtClean="0"/>
              <a:t>‘</a:t>
            </a:r>
            <a:r>
              <a:rPr lang="en-US" sz="1400" dirty="0" err="1" smtClean="0"/>
              <a:t>u</a:t>
            </a:r>
            <a:r>
              <a:rPr lang="en-US" altLang="ja-JP" sz="1400" dirty="0" err="1" smtClean="0"/>
              <a:t>db</a:t>
            </a:r>
            <a:r>
              <a:rPr lang="en-US" altLang="ja-JP" sz="1400" dirty="0"/>
              <a:t>', </a:t>
            </a:r>
            <a:r>
              <a:rPr lang="en-US" sz="1400" dirty="0"/>
              <a:t>‘</a:t>
            </a:r>
            <a:r>
              <a:rPr lang="en-US" altLang="ja-JP" sz="1400" dirty="0"/>
              <a:t>tabla1</a:t>
            </a:r>
            <a:r>
              <a:rPr lang="en-US" sz="1400" dirty="0"/>
              <a:t>’</a:t>
            </a:r>
            <a:r>
              <a:rPr lang="en-US" altLang="ja-JP" sz="1400" dirty="0"/>
              <a:t>, </a:t>
            </a:r>
            <a:r>
              <a:rPr lang="en-US" sz="1400" dirty="0"/>
              <a:t>‘</a:t>
            </a:r>
            <a:r>
              <a:rPr lang="en-US" altLang="ja-JP" sz="1400" dirty="0"/>
              <a:t>IPR', 10, 'default');</a:t>
            </a:r>
            <a:endParaRPr lang="en-US" sz="1400" dirty="0"/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latin typeface="Vista Sans OT Medium" charset="0"/>
                <a:ea typeface="ヒラギノ角ゴ ProN W6" charset="0"/>
                <a:cs typeface="ヒラギノ角ゴ ProN W6" charset="0"/>
              </a:rPr>
              <a:t>Mit</a:t>
            </a:r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 </a:t>
            </a:r>
            <a:r>
              <a:rPr lang="en-US" dirty="0" err="1">
                <a:latin typeface="Vista Sans OT Medium" charset="0"/>
                <a:ea typeface="ヒラギノ角ゴ ProN W6" charset="0"/>
                <a:cs typeface="ヒラギノ角ゴ ProN W6" charset="0"/>
              </a:rPr>
              <a:t>kell</a:t>
            </a:r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 </a:t>
            </a:r>
            <a:r>
              <a:rPr lang="en-US" dirty="0" err="1">
                <a:latin typeface="Vista Sans OT Medium" charset="0"/>
                <a:ea typeface="ヒラギノ角ゴ ProN W6" charset="0"/>
                <a:cs typeface="ヒラギノ角ゴ ProN W6" charset="0"/>
              </a:rPr>
              <a:t>tudnunk</a:t>
            </a:r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 </a:t>
            </a:r>
            <a:r>
              <a:rPr lang="en-US" dirty="0" err="1">
                <a:latin typeface="Vista Sans OT Medium" charset="0"/>
                <a:ea typeface="ヒラギノ角ゴ ProN W6" charset="0"/>
                <a:cs typeface="ヒラギノ角ゴ ProN W6" charset="0"/>
              </a:rPr>
              <a:t>az</a:t>
            </a:r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 </a:t>
            </a:r>
            <a:r>
              <a:rPr lang="en-US" dirty="0" err="1" smtClean="0">
                <a:latin typeface="Vista Sans OT Medium" charset="0"/>
                <a:ea typeface="ヒラギノ角ゴ ProN W6" charset="0"/>
                <a:cs typeface="ヒラギノ角ゴ ProN W6" charset="0"/>
              </a:rPr>
              <a:t>automatizáláshoz</a:t>
            </a:r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?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7400" y="1612900"/>
            <a:ext cx="7924800" cy="5981700"/>
          </a:xfrm>
          <a:extLst/>
        </p:spPr>
        <p:txBody>
          <a:bodyPr/>
          <a:lstStyle/>
          <a:p>
            <a:pPr eaLnBrk="1" hangingPunct="1">
              <a:defRPr/>
            </a:pP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Konzisztens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tábla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szerkezetek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(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svn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</a:p>
          <a:p>
            <a:pPr eaLnBrk="1" hangingPunct="1">
              <a:defRPr/>
            </a:pP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Aktuális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err="1">
                <a:latin typeface="Vista Sans OT Reg" charset="0"/>
                <a:ea typeface="ヒラギノ角ゴ ProN W3" charset="0"/>
                <a:cs typeface="ヒラギノ角ゴ ProN W3" charset="0"/>
              </a:rPr>
              <a:t>á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llapot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tárolása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(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mysql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, local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/central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  <a:endParaRPr lang="en-US" strike="sngStrike" dirty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eaLnBrk="1" hangingPunct="1">
              <a:defRPr/>
            </a:pP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Helyi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státuszok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ö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sszegyűjtése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(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aosc_cheksum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</a:p>
          <a:p>
            <a:pPr eaLnBrk="1" hangingPunct="1">
              <a:defRPr/>
            </a:pP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Alter management (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aosc_brain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  <a:endParaRPr lang="en-US" strike="sngStrike" dirty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eaLnBrk="1" hangingPunct="1">
              <a:defRPr/>
            </a:pP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Helyi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á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llapotok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begyűjtése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(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aosc_collector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  <a:endParaRPr lang="en-US" dirty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eaLnBrk="1" hangingPunct="1">
              <a:defRPr/>
            </a:pP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Queue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összeállítása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(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aosc_scheduler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  <a:endParaRPr lang="en-US" dirty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eaLnBrk="1" hangingPunct="1">
              <a:defRPr/>
            </a:pP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Alter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elindítása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(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aosc_osc_ww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  <a:endParaRPr lang="en-US" dirty="0">
              <a:latin typeface="Vista Sans OT Reg" charset="0"/>
              <a:ea typeface="ヒラギノ角ゴ ProN W3" charset="0"/>
              <a:cs typeface="ヒラギノ角ゴ ProN W3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lded Corner 2"/>
          <p:cNvSpPr>
            <a:spLocks noChangeArrowheads="1"/>
          </p:cNvSpPr>
          <p:nvPr/>
        </p:nvSpPr>
        <p:spPr bwMode="auto">
          <a:xfrm>
            <a:off x="11074400" y="558800"/>
            <a:ext cx="1600200" cy="685800"/>
          </a:xfrm>
          <a:prstGeom prst="foldedCorner">
            <a:avLst>
              <a:gd name="adj" fmla="val 1666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svn</a:t>
            </a:r>
          </a:p>
          <a:p>
            <a:pPr>
              <a:lnSpc>
                <a:spcPct val="90000"/>
              </a:lnSpc>
            </a:pPr>
            <a:r>
              <a:rPr lang="en-US" sz="1800"/>
              <a:t>- tier/tabla1</a:t>
            </a:r>
          </a:p>
        </p:txBody>
      </p:sp>
      <p:sp>
        <p:nvSpPr>
          <p:cNvPr id="32770" name="Rectangle 1"/>
          <p:cNvSpPr txBox="1">
            <a:spLocks noChangeArrowheads="1"/>
          </p:cNvSpPr>
          <p:nvPr/>
        </p:nvSpPr>
        <p:spPr bwMode="auto">
          <a:xfrm>
            <a:off x="787400" y="330200"/>
            <a:ext cx="358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4600" dirty="0" smtClean="0">
                <a:solidFill>
                  <a:schemeClr val="tx1"/>
                </a:solidFill>
                <a:latin typeface="Vista Sans OT Medium" charset="0"/>
                <a:ea typeface="ヒラギノ角ゴ ProN W6" charset="0"/>
                <a:cs typeface="ヒラギノ角ゴ ProN W6" charset="0"/>
                <a:sym typeface="Vista Sans OT Medium" charset="0"/>
              </a:rPr>
              <a:t>collector</a:t>
            </a:r>
            <a:endParaRPr lang="en-US" sz="4600" dirty="0">
              <a:solidFill>
                <a:schemeClr val="tx1"/>
              </a:solidFill>
              <a:latin typeface="Vista Sans OT Medium" charset="0"/>
              <a:ea typeface="ヒラギノ角ゴ ProN W6" charset="0"/>
              <a:cs typeface="ヒラギノ角ゴ ProN W6" charset="0"/>
              <a:sym typeface="Vista Sans OT Medium" charset="0"/>
            </a:endParaRPr>
          </a:p>
        </p:txBody>
      </p:sp>
      <p:sp>
        <p:nvSpPr>
          <p:cNvPr id="6" name="Magnetic Disk 5"/>
          <p:cNvSpPr/>
          <p:nvPr/>
        </p:nvSpPr>
        <p:spPr bwMode="auto">
          <a:xfrm>
            <a:off x="10769600" y="2082800"/>
            <a:ext cx="1905000" cy="1981200"/>
          </a:xfrm>
          <a:prstGeom prst="flowChartMagneticDisk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32772" name="TextBox 7"/>
          <p:cNvSpPr txBox="1">
            <a:spLocks noChangeArrowheads="1"/>
          </p:cNvSpPr>
          <p:nvPr/>
        </p:nvSpPr>
        <p:spPr bwMode="auto">
          <a:xfrm>
            <a:off x="10845800" y="2235200"/>
            <a:ext cx="1676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 dirty="0" smtClean="0">
                <a:solidFill>
                  <a:srgbClr val="FF0000"/>
                </a:solidFill>
              </a:rPr>
              <a:t>udb</a:t>
            </a:r>
            <a:r>
              <a:rPr lang="en-US" sz="1600" dirty="0" smtClean="0"/>
              <a:t>xx</a:t>
            </a:r>
            <a:r>
              <a:rPr lang="en-US" sz="1600" dirty="0" smtClean="0"/>
              <a:t>.snc:</a:t>
            </a:r>
            <a:r>
              <a:rPr lang="en-US" sz="1600" dirty="0"/>
              <a:t>3306</a:t>
            </a:r>
          </a:p>
        </p:txBody>
      </p:sp>
      <p:sp>
        <p:nvSpPr>
          <p:cNvPr id="32773" name="TextBox 11"/>
          <p:cNvSpPr txBox="1">
            <a:spLocks noChangeArrowheads="1"/>
          </p:cNvSpPr>
          <p:nvPr/>
        </p:nvSpPr>
        <p:spPr bwMode="auto">
          <a:xfrm>
            <a:off x="10769600" y="2844800"/>
            <a:ext cx="1905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/>
              <a:t>MySQL:</a:t>
            </a:r>
          </a:p>
          <a:p>
            <a:pPr eaLnBrk="1" hangingPunct="1"/>
            <a:r>
              <a:rPr lang="en-US" sz="1600"/>
              <a:t>- aosc_local_status</a:t>
            </a:r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</p:txBody>
      </p:sp>
      <p:sp>
        <p:nvSpPr>
          <p:cNvPr id="15" name="Round Diagonal Corner Rectangle 14"/>
          <p:cNvSpPr/>
          <p:nvPr/>
        </p:nvSpPr>
        <p:spPr bwMode="auto">
          <a:xfrm>
            <a:off x="2387600" y="1244600"/>
            <a:ext cx="1981200" cy="4572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16200" y="1244600"/>
            <a:ext cx="1828800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aosc_brain</a:t>
            </a:r>
            <a:endParaRPr lang="en-US" sz="2000" dirty="0">
              <a:solidFill>
                <a:schemeClr val="accent3"/>
              </a:solidFill>
            </a:endParaRPr>
          </a:p>
          <a:p>
            <a:pPr>
              <a:defRPr/>
            </a:pP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14" name="Magnetic Disk 13"/>
          <p:cNvSpPr/>
          <p:nvPr/>
        </p:nvSpPr>
        <p:spPr bwMode="auto">
          <a:xfrm>
            <a:off x="330200" y="1473200"/>
            <a:ext cx="1905000" cy="2895600"/>
          </a:xfrm>
          <a:prstGeom prst="flowChartMagneticDisk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32777" name="TextBox 15"/>
          <p:cNvSpPr txBox="1">
            <a:spLocks noChangeArrowheads="1"/>
          </p:cNvSpPr>
          <p:nvPr/>
        </p:nvSpPr>
        <p:spPr bwMode="auto">
          <a:xfrm>
            <a:off x="711200" y="1854200"/>
            <a:ext cx="1600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/>
              <a:t>aosc_db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0200" y="2540000"/>
            <a:ext cx="1981200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MySQL: </a:t>
            </a:r>
          </a:p>
          <a:p>
            <a:pPr marL="285750" indent="-285750">
              <a:buFontTx/>
              <a:buChar char="-"/>
              <a:defRPr/>
            </a:pP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allowed_alters</a:t>
            </a:r>
            <a:endParaRPr lang="en-US" sz="1600" dirty="0"/>
          </a:p>
          <a:p>
            <a:pPr marL="285750" indent="-285750">
              <a:buFontTx/>
              <a:buChar char="-"/>
              <a:defRPr/>
            </a:pPr>
            <a:r>
              <a:rPr lang="en-US" sz="1600" dirty="0" err="1"/>
              <a:t>current_alters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  <a:defRPr/>
            </a:pP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finished_alters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  <a:defRPr/>
            </a:pP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1600" dirty="0" smtClean="0"/>
              <a:t>-   alter_udb_tabla1</a:t>
            </a:r>
            <a:endParaRPr lang="en-US" sz="1600" dirty="0"/>
          </a:p>
        </p:txBody>
      </p:sp>
      <p:sp>
        <p:nvSpPr>
          <p:cNvPr id="31" name="Round Diagonal Corner Rectangle 30"/>
          <p:cNvSpPr/>
          <p:nvPr/>
        </p:nvSpPr>
        <p:spPr bwMode="auto">
          <a:xfrm>
            <a:off x="10617200" y="4292600"/>
            <a:ext cx="2133600" cy="6096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693400" y="4368800"/>
            <a:ext cx="19812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aosc_checksum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23" name="Round Diagonal Corner Rectangle 22"/>
          <p:cNvSpPr/>
          <p:nvPr/>
        </p:nvSpPr>
        <p:spPr bwMode="auto">
          <a:xfrm>
            <a:off x="4826000" y="4292600"/>
            <a:ext cx="1981200" cy="4572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02200" y="4292600"/>
            <a:ext cx="19050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aosc_collector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32783" name="TextBox 35"/>
          <p:cNvSpPr txBox="1">
            <a:spLocks noChangeArrowheads="1"/>
          </p:cNvSpPr>
          <p:nvPr/>
        </p:nvSpPr>
        <p:spPr bwMode="auto">
          <a:xfrm>
            <a:off x="2921000" y="3073400"/>
            <a:ext cx="3429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/>
              <a:t>(</a:t>
            </a:r>
            <a:r>
              <a:rPr lang="en-US" sz="1400" dirty="0" smtClean="0"/>
              <a:t>‘</a:t>
            </a:r>
            <a:r>
              <a:rPr lang="en-US" altLang="ja-JP" sz="1400" dirty="0" err="1" smtClean="0">
                <a:solidFill>
                  <a:srgbClr val="FF0000"/>
                </a:solidFill>
              </a:rPr>
              <a:t>udb</a:t>
            </a:r>
            <a:r>
              <a:rPr lang="en-US" altLang="ja-JP" sz="1400" dirty="0"/>
              <a:t>', </a:t>
            </a:r>
            <a:r>
              <a:rPr lang="en-US" sz="1400" dirty="0"/>
              <a:t>‘</a:t>
            </a:r>
            <a:r>
              <a:rPr lang="en-US" altLang="ja-JP" sz="1400" dirty="0">
                <a:solidFill>
                  <a:srgbClr val="FF0000"/>
                </a:solidFill>
              </a:rPr>
              <a:t>tabla1</a:t>
            </a:r>
            <a:r>
              <a:rPr lang="en-US" sz="1400" dirty="0"/>
              <a:t>’</a:t>
            </a:r>
            <a:r>
              <a:rPr lang="en-US" altLang="ja-JP" sz="1400" dirty="0"/>
              <a:t>, </a:t>
            </a:r>
            <a:r>
              <a:rPr lang="en-US" sz="1400" dirty="0"/>
              <a:t>‘</a:t>
            </a:r>
            <a:r>
              <a:rPr lang="en-US" altLang="ja-JP" sz="1400" dirty="0"/>
              <a:t>IPR', 10, '</a:t>
            </a:r>
            <a:r>
              <a:rPr lang="en-US" altLang="ja-JP" sz="1400" dirty="0">
                <a:solidFill>
                  <a:schemeClr val="tx2"/>
                </a:solidFill>
              </a:rPr>
              <a:t>default</a:t>
            </a:r>
            <a:r>
              <a:rPr lang="en-US" altLang="ja-JP" sz="1400" dirty="0"/>
              <a:t>');</a:t>
            </a:r>
            <a:endParaRPr lang="en-US" sz="1400" dirty="0"/>
          </a:p>
        </p:txBody>
      </p:sp>
      <p:sp>
        <p:nvSpPr>
          <p:cNvPr id="32784" name="Right Arrow 36"/>
          <p:cNvSpPr>
            <a:spLocks noChangeArrowheads="1"/>
          </p:cNvSpPr>
          <p:nvPr/>
        </p:nvSpPr>
        <p:spPr bwMode="auto">
          <a:xfrm>
            <a:off x="2413000" y="3149600"/>
            <a:ext cx="508000" cy="276225"/>
          </a:xfrm>
          <a:prstGeom prst="rightArrow">
            <a:avLst>
              <a:gd name="adj1" fmla="val 50000"/>
              <a:gd name="adj2" fmla="val 49783"/>
            </a:avLst>
          </a:prstGeom>
          <a:solidFill>
            <a:srgbClr val="7575D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32785" name="Right Arrow 37"/>
          <p:cNvSpPr>
            <a:spLocks noChangeArrowheads="1"/>
          </p:cNvSpPr>
          <p:nvPr/>
        </p:nvSpPr>
        <p:spPr bwMode="auto">
          <a:xfrm rot="4378049">
            <a:off x="4826000" y="3683000"/>
            <a:ext cx="508000" cy="304800"/>
          </a:xfrm>
          <a:prstGeom prst="rightArrow">
            <a:avLst>
              <a:gd name="adj1" fmla="val 50000"/>
              <a:gd name="adj2" fmla="val 49884"/>
            </a:avLst>
          </a:prstGeom>
          <a:solidFill>
            <a:srgbClr val="7575D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lded Corner 2"/>
          <p:cNvSpPr>
            <a:spLocks noChangeArrowheads="1"/>
          </p:cNvSpPr>
          <p:nvPr/>
        </p:nvSpPr>
        <p:spPr bwMode="auto">
          <a:xfrm>
            <a:off x="11074400" y="558800"/>
            <a:ext cx="1600200" cy="685800"/>
          </a:xfrm>
          <a:prstGeom prst="foldedCorner">
            <a:avLst>
              <a:gd name="adj" fmla="val 1666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svn</a:t>
            </a:r>
          </a:p>
          <a:p>
            <a:pPr>
              <a:lnSpc>
                <a:spcPct val="90000"/>
              </a:lnSpc>
            </a:pPr>
            <a:r>
              <a:rPr lang="en-US" sz="1800"/>
              <a:t>- tier/tabla1</a:t>
            </a:r>
          </a:p>
        </p:txBody>
      </p:sp>
      <p:sp>
        <p:nvSpPr>
          <p:cNvPr id="33794" name="Rectangle 1"/>
          <p:cNvSpPr txBox="1">
            <a:spLocks noChangeArrowheads="1"/>
          </p:cNvSpPr>
          <p:nvPr/>
        </p:nvSpPr>
        <p:spPr bwMode="auto">
          <a:xfrm>
            <a:off x="787400" y="330200"/>
            <a:ext cx="358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4600" dirty="0" smtClean="0">
                <a:solidFill>
                  <a:schemeClr val="tx1"/>
                </a:solidFill>
                <a:latin typeface="Vista Sans OT Medium" charset="0"/>
                <a:ea typeface="ヒラギノ角ゴ ProN W6" charset="0"/>
                <a:cs typeface="ヒラギノ角ゴ ProN W6" charset="0"/>
                <a:sym typeface="Vista Sans OT Medium" charset="0"/>
              </a:rPr>
              <a:t>collector</a:t>
            </a:r>
            <a:endParaRPr lang="en-US" sz="4600" dirty="0">
              <a:solidFill>
                <a:schemeClr val="tx1"/>
              </a:solidFill>
              <a:latin typeface="Vista Sans OT Medium" charset="0"/>
              <a:ea typeface="ヒラギノ角ゴ ProN W6" charset="0"/>
              <a:cs typeface="ヒラギノ角ゴ ProN W6" charset="0"/>
              <a:sym typeface="Vista Sans OT Medium" charset="0"/>
            </a:endParaRPr>
          </a:p>
        </p:txBody>
      </p:sp>
      <p:sp>
        <p:nvSpPr>
          <p:cNvPr id="6" name="Magnetic Disk 5"/>
          <p:cNvSpPr/>
          <p:nvPr/>
        </p:nvSpPr>
        <p:spPr bwMode="auto">
          <a:xfrm>
            <a:off x="10769600" y="2082800"/>
            <a:ext cx="1905000" cy="1981200"/>
          </a:xfrm>
          <a:prstGeom prst="flowChartMagneticDisk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33796" name="TextBox 7"/>
          <p:cNvSpPr txBox="1">
            <a:spLocks noChangeArrowheads="1"/>
          </p:cNvSpPr>
          <p:nvPr/>
        </p:nvSpPr>
        <p:spPr bwMode="auto">
          <a:xfrm>
            <a:off x="10845800" y="2235200"/>
            <a:ext cx="1676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 dirty="0" smtClean="0">
                <a:solidFill>
                  <a:srgbClr val="FF0000"/>
                </a:solidFill>
              </a:rPr>
              <a:t>udb</a:t>
            </a:r>
            <a:r>
              <a:rPr lang="en-US" sz="1600" dirty="0" smtClean="0"/>
              <a:t>xx</a:t>
            </a:r>
            <a:r>
              <a:rPr lang="en-US" sz="1600" dirty="0" smtClean="0"/>
              <a:t>.snc:</a:t>
            </a:r>
            <a:r>
              <a:rPr lang="en-US" sz="1600" dirty="0"/>
              <a:t>3306</a:t>
            </a:r>
          </a:p>
        </p:txBody>
      </p:sp>
      <p:sp>
        <p:nvSpPr>
          <p:cNvPr id="33797" name="TextBox 11"/>
          <p:cNvSpPr txBox="1">
            <a:spLocks noChangeArrowheads="1"/>
          </p:cNvSpPr>
          <p:nvPr/>
        </p:nvSpPr>
        <p:spPr bwMode="auto">
          <a:xfrm>
            <a:off x="10769600" y="2844800"/>
            <a:ext cx="1905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/>
              <a:t>MySQL:</a:t>
            </a:r>
          </a:p>
          <a:p>
            <a:pPr eaLnBrk="1" hangingPunct="1"/>
            <a:r>
              <a:rPr lang="en-US" sz="1600"/>
              <a:t>- aosc_local_status</a:t>
            </a:r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</p:txBody>
      </p:sp>
      <p:sp>
        <p:nvSpPr>
          <p:cNvPr id="15" name="Round Diagonal Corner Rectangle 14"/>
          <p:cNvSpPr/>
          <p:nvPr/>
        </p:nvSpPr>
        <p:spPr bwMode="auto">
          <a:xfrm>
            <a:off x="2387600" y="1244600"/>
            <a:ext cx="1981200" cy="4572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16200" y="1244600"/>
            <a:ext cx="1828800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aosc_brain</a:t>
            </a:r>
            <a:endParaRPr lang="en-US" sz="2000" dirty="0">
              <a:solidFill>
                <a:schemeClr val="accent3"/>
              </a:solidFill>
            </a:endParaRPr>
          </a:p>
          <a:p>
            <a:pPr>
              <a:defRPr/>
            </a:pP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14" name="Magnetic Disk 13"/>
          <p:cNvSpPr/>
          <p:nvPr/>
        </p:nvSpPr>
        <p:spPr bwMode="auto">
          <a:xfrm>
            <a:off x="330200" y="1473200"/>
            <a:ext cx="1905000" cy="2895600"/>
          </a:xfrm>
          <a:prstGeom prst="flowChartMagneticDisk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33801" name="TextBox 15"/>
          <p:cNvSpPr txBox="1">
            <a:spLocks noChangeArrowheads="1"/>
          </p:cNvSpPr>
          <p:nvPr/>
        </p:nvSpPr>
        <p:spPr bwMode="auto">
          <a:xfrm>
            <a:off x="711200" y="1854200"/>
            <a:ext cx="1600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/>
              <a:t>aosc_db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0200" y="2540000"/>
            <a:ext cx="20574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/>
              <a:t>MySQL: </a:t>
            </a:r>
          </a:p>
          <a:p>
            <a:pPr marL="285750" indent="-285750">
              <a:buFontTx/>
              <a:buChar char="-"/>
              <a:defRPr/>
            </a:pP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allowed_alters</a:t>
            </a:r>
            <a:endParaRPr lang="en-US" sz="1600" dirty="0"/>
          </a:p>
          <a:p>
            <a:pPr marL="285750" indent="-285750">
              <a:buFontTx/>
              <a:buChar char="-"/>
              <a:defRPr/>
            </a:pPr>
            <a:r>
              <a:rPr lang="en-US" sz="1600" dirty="0" err="1"/>
              <a:t>current_alters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  <a:defRPr/>
            </a:pP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finished_alters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  <a:defRPr/>
            </a:pP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1600" dirty="0" smtClean="0"/>
              <a:t>-   alter_udb_tabla1</a:t>
            </a:r>
            <a:endParaRPr lang="en-US" sz="1600" dirty="0"/>
          </a:p>
        </p:txBody>
      </p:sp>
      <p:sp>
        <p:nvSpPr>
          <p:cNvPr id="31" name="Round Diagonal Corner Rectangle 30"/>
          <p:cNvSpPr/>
          <p:nvPr/>
        </p:nvSpPr>
        <p:spPr bwMode="auto">
          <a:xfrm>
            <a:off x="10617200" y="4292600"/>
            <a:ext cx="2133600" cy="6096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693400" y="4368800"/>
            <a:ext cx="19812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aosc_checksum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23" name="Round Diagonal Corner Rectangle 22"/>
          <p:cNvSpPr/>
          <p:nvPr/>
        </p:nvSpPr>
        <p:spPr bwMode="auto">
          <a:xfrm>
            <a:off x="4826000" y="4292600"/>
            <a:ext cx="1981200" cy="4572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02200" y="4292600"/>
            <a:ext cx="19050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aosc_collector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33807" name="TextBox 35"/>
          <p:cNvSpPr txBox="1">
            <a:spLocks noChangeArrowheads="1"/>
          </p:cNvSpPr>
          <p:nvPr/>
        </p:nvSpPr>
        <p:spPr bwMode="auto">
          <a:xfrm>
            <a:off x="2921000" y="3073400"/>
            <a:ext cx="3429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/>
              <a:t>(</a:t>
            </a:r>
            <a:r>
              <a:rPr lang="en-US" sz="1400" dirty="0" smtClean="0"/>
              <a:t>‘</a:t>
            </a:r>
            <a:r>
              <a:rPr lang="en-US" altLang="ja-JP" sz="1400" dirty="0" err="1" smtClean="0">
                <a:solidFill>
                  <a:srgbClr val="FF0000"/>
                </a:solidFill>
              </a:rPr>
              <a:t>udb</a:t>
            </a:r>
            <a:r>
              <a:rPr lang="en-US" altLang="ja-JP" sz="1400" dirty="0"/>
              <a:t>', </a:t>
            </a:r>
            <a:r>
              <a:rPr lang="en-US" sz="1400" dirty="0"/>
              <a:t>‘</a:t>
            </a:r>
            <a:r>
              <a:rPr lang="en-US" altLang="ja-JP" sz="1400" dirty="0">
                <a:solidFill>
                  <a:srgbClr val="FF0000"/>
                </a:solidFill>
              </a:rPr>
              <a:t>tabla1</a:t>
            </a:r>
            <a:r>
              <a:rPr lang="en-US" sz="1400" dirty="0"/>
              <a:t>’</a:t>
            </a:r>
            <a:r>
              <a:rPr lang="en-US" altLang="ja-JP" sz="1400" dirty="0"/>
              <a:t>, </a:t>
            </a:r>
            <a:r>
              <a:rPr lang="en-US" sz="1400" dirty="0"/>
              <a:t>‘</a:t>
            </a:r>
            <a:r>
              <a:rPr lang="en-US" altLang="ja-JP" sz="1400" dirty="0"/>
              <a:t>IPR', 10, '</a:t>
            </a:r>
            <a:r>
              <a:rPr lang="en-US" altLang="ja-JP" sz="1400" dirty="0">
                <a:solidFill>
                  <a:schemeClr val="tx2"/>
                </a:solidFill>
              </a:rPr>
              <a:t>default</a:t>
            </a:r>
            <a:r>
              <a:rPr lang="en-US" altLang="ja-JP" sz="1400" dirty="0"/>
              <a:t>');</a:t>
            </a:r>
            <a:endParaRPr lang="en-US" sz="1400" dirty="0"/>
          </a:p>
        </p:txBody>
      </p:sp>
      <p:sp>
        <p:nvSpPr>
          <p:cNvPr id="33808" name="Right Arrow 36"/>
          <p:cNvSpPr>
            <a:spLocks noChangeArrowheads="1"/>
          </p:cNvSpPr>
          <p:nvPr/>
        </p:nvSpPr>
        <p:spPr bwMode="auto">
          <a:xfrm>
            <a:off x="2413000" y="3149600"/>
            <a:ext cx="508000" cy="276225"/>
          </a:xfrm>
          <a:prstGeom prst="rightArrow">
            <a:avLst>
              <a:gd name="adj1" fmla="val 50000"/>
              <a:gd name="adj2" fmla="val 49783"/>
            </a:avLst>
          </a:prstGeom>
          <a:solidFill>
            <a:srgbClr val="7575D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33809" name="Right Arrow 37"/>
          <p:cNvSpPr>
            <a:spLocks noChangeArrowheads="1"/>
          </p:cNvSpPr>
          <p:nvPr/>
        </p:nvSpPr>
        <p:spPr bwMode="auto">
          <a:xfrm rot="4378049">
            <a:off x="4826000" y="3683000"/>
            <a:ext cx="508000" cy="304800"/>
          </a:xfrm>
          <a:prstGeom prst="rightArrow">
            <a:avLst>
              <a:gd name="adj1" fmla="val 50000"/>
              <a:gd name="adj2" fmla="val 49884"/>
            </a:avLst>
          </a:prstGeom>
          <a:solidFill>
            <a:srgbClr val="7575D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33810" name="Folded Corner 39"/>
          <p:cNvSpPr>
            <a:spLocks noChangeArrowheads="1"/>
          </p:cNvSpPr>
          <p:nvPr/>
        </p:nvSpPr>
        <p:spPr bwMode="auto">
          <a:xfrm>
            <a:off x="863600" y="5359400"/>
            <a:ext cx="3429000" cy="990600"/>
          </a:xfrm>
          <a:prstGeom prst="foldedCorner">
            <a:avLst>
              <a:gd name="adj" fmla="val 1666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33811" name="TextBox 40"/>
          <p:cNvSpPr txBox="1">
            <a:spLocks noChangeArrowheads="1"/>
          </p:cNvSpPr>
          <p:nvPr/>
        </p:nvSpPr>
        <p:spPr bwMode="auto">
          <a:xfrm>
            <a:off x="787400" y="5435600"/>
            <a:ext cx="342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200" dirty="0"/>
              <a:t>CREATE TABLE `</a:t>
            </a:r>
            <a:r>
              <a:rPr lang="en-US" sz="1200" dirty="0" smtClean="0"/>
              <a:t>alter_udb_tabla1</a:t>
            </a:r>
            <a:r>
              <a:rPr lang="en-US" sz="1200" dirty="0"/>
              <a:t>`(</a:t>
            </a:r>
          </a:p>
          <a:p>
            <a:pPr eaLnBrk="1" hangingPunct="1"/>
            <a:r>
              <a:rPr lang="en-US" sz="1200" dirty="0"/>
              <a:t>  `host`,</a:t>
            </a:r>
          </a:p>
          <a:p>
            <a:pPr eaLnBrk="1" hangingPunct="1"/>
            <a:r>
              <a:rPr lang="en-US" sz="1200" dirty="0"/>
              <a:t>  `port`,</a:t>
            </a:r>
          </a:p>
          <a:p>
            <a:pPr eaLnBrk="1" hangingPunct="1"/>
            <a:r>
              <a:rPr lang="en-US" sz="1200" dirty="0"/>
              <a:t>)) ENGINE=</a:t>
            </a:r>
            <a:r>
              <a:rPr lang="en-US" sz="1200" dirty="0" err="1"/>
              <a:t>InnoDB</a:t>
            </a:r>
            <a:r>
              <a:rPr lang="en-US" sz="1200" dirty="0"/>
              <a:t> DEFAULT CHARSET=latin1</a:t>
            </a:r>
          </a:p>
        </p:txBody>
      </p:sp>
      <p:sp>
        <p:nvSpPr>
          <p:cNvPr id="33812" name="Right Arrow 41"/>
          <p:cNvSpPr>
            <a:spLocks noChangeArrowheads="1"/>
          </p:cNvSpPr>
          <p:nvPr/>
        </p:nvSpPr>
        <p:spPr bwMode="auto">
          <a:xfrm rot="8680011">
            <a:off x="4638675" y="5097463"/>
            <a:ext cx="509588" cy="304800"/>
          </a:xfrm>
          <a:prstGeom prst="rightArrow">
            <a:avLst>
              <a:gd name="adj1" fmla="val 50000"/>
              <a:gd name="adj2" fmla="val 50040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lded Corner 2"/>
          <p:cNvSpPr>
            <a:spLocks noChangeArrowheads="1"/>
          </p:cNvSpPr>
          <p:nvPr/>
        </p:nvSpPr>
        <p:spPr bwMode="auto">
          <a:xfrm>
            <a:off x="11074400" y="558800"/>
            <a:ext cx="1600200" cy="685800"/>
          </a:xfrm>
          <a:prstGeom prst="foldedCorner">
            <a:avLst>
              <a:gd name="adj" fmla="val 1666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svn</a:t>
            </a:r>
          </a:p>
          <a:p>
            <a:pPr>
              <a:lnSpc>
                <a:spcPct val="90000"/>
              </a:lnSpc>
            </a:pPr>
            <a:r>
              <a:rPr lang="en-US" sz="1800"/>
              <a:t>- tier/tabla1</a:t>
            </a:r>
          </a:p>
        </p:txBody>
      </p:sp>
      <p:sp>
        <p:nvSpPr>
          <p:cNvPr id="34818" name="Rectangle 1"/>
          <p:cNvSpPr txBox="1">
            <a:spLocks noChangeArrowheads="1"/>
          </p:cNvSpPr>
          <p:nvPr/>
        </p:nvSpPr>
        <p:spPr bwMode="auto">
          <a:xfrm>
            <a:off x="787400" y="330200"/>
            <a:ext cx="358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4600" dirty="0" smtClean="0">
                <a:solidFill>
                  <a:schemeClr val="tx1"/>
                </a:solidFill>
                <a:latin typeface="Vista Sans OT Medium" charset="0"/>
                <a:ea typeface="ヒラギノ角ゴ ProN W6" charset="0"/>
                <a:cs typeface="ヒラギノ角ゴ ProN W6" charset="0"/>
                <a:sym typeface="Vista Sans OT Medium" charset="0"/>
              </a:rPr>
              <a:t>collector</a:t>
            </a:r>
            <a:endParaRPr lang="en-US" sz="4600" dirty="0">
              <a:solidFill>
                <a:schemeClr val="tx1"/>
              </a:solidFill>
              <a:latin typeface="Vista Sans OT Medium" charset="0"/>
              <a:ea typeface="ヒラギノ角ゴ ProN W6" charset="0"/>
              <a:cs typeface="ヒラギノ角ゴ ProN W6" charset="0"/>
              <a:sym typeface="Vista Sans OT Medium" charset="0"/>
            </a:endParaRPr>
          </a:p>
        </p:txBody>
      </p:sp>
      <p:sp>
        <p:nvSpPr>
          <p:cNvPr id="6" name="Magnetic Disk 5"/>
          <p:cNvSpPr/>
          <p:nvPr/>
        </p:nvSpPr>
        <p:spPr bwMode="auto">
          <a:xfrm>
            <a:off x="10769600" y="2082800"/>
            <a:ext cx="1905000" cy="1981200"/>
          </a:xfrm>
          <a:prstGeom prst="flowChartMagneticDisk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34820" name="TextBox 7"/>
          <p:cNvSpPr txBox="1">
            <a:spLocks noChangeArrowheads="1"/>
          </p:cNvSpPr>
          <p:nvPr/>
        </p:nvSpPr>
        <p:spPr bwMode="auto">
          <a:xfrm>
            <a:off x="10845800" y="2235200"/>
            <a:ext cx="1676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 dirty="0" smtClean="0">
                <a:solidFill>
                  <a:srgbClr val="FF0000"/>
                </a:solidFill>
              </a:rPr>
              <a:t>udb</a:t>
            </a:r>
            <a:r>
              <a:rPr lang="en-US" sz="1600" dirty="0" smtClean="0"/>
              <a:t>xx</a:t>
            </a:r>
            <a:r>
              <a:rPr lang="en-US" sz="1600" dirty="0" smtClean="0"/>
              <a:t>.snc:</a:t>
            </a:r>
            <a:r>
              <a:rPr lang="en-US" sz="1600" dirty="0"/>
              <a:t>3306</a:t>
            </a:r>
          </a:p>
        </p:txBody>
      </p:sp>
      <p:sp>
        <p:nvSpPr>
          <p:cNvPr id="34821" name="TextBox 11"/>
          <p:cNvSpPr txBox="1">
            <a:spLocks noChangeArrowheads="1"/>
          </p:cNvSpPr>
          <p:nvPr/>
        </p:nvSpPr>
        <p:spPr bwMode="auto">
          <a:xfrm>
            <a:off x="10769600" y="2844800"/>
            <a:ext cx="1905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/>
              <a:t>MySQL:</a:t>
            </a:r>
          </a:p>
          <a:p>
            <a:pPr eaLnBrk="1" hangingPunct="1"/>
            <a:r>
              <a:rPr lang="en-US" sz="1600"/>
              <a:t>- aosc_local_status</a:t>
            </a:r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</p:txBody>
      </p:sp>
      <p:sp>
        <p:nvSpPr>
          <p:cNvPr id="15" name="Round Diagonal Corner Rectangle 14"/>
          <p:cNvSpPr/>
          <p:nvPr/>
        </p:nvSpPr>
        <p:spPr bwMode="auto">
          <a:xfrm>
            <a:off x="2387600" y="1244600"/>
            <a:ext cx="1981200" cy="4572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16200" y="1244600"/>
            <a:ext cx="1828800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aosc_brain</a:t>
            </a:r>
            <a:endParaRPr lang="en-US" sz="2000" dirty="0">
              <a:solidFill>
                <a:schemeClr val="accent3"/>
              </a:solidFill>
            </a:endParaRPr>
          </a:p>
          <a:p>
            <a:pPr>
              <a:defRPr/>
            </a:pP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14" name="Magnetic Disk 13"/>
          <p:cNvSpPr/>
          <p:nvPr/>
        </p:nvSpPr>
        <p:spPr bwMode="auto">
          <a:xfrm>
            <a:off x="330200" y="1473200"/>
            <a:ext cx="1905000" cy="2895600"/>
          </a:xfrm>
          <a:prstGeom prst="flowChartMagneticDisk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34825" name="TextBox 15"/>
          <p:cNvSpPr txBox="1">
            <a:spLocks noChangeArrowheads="1"/>
          </p:cNvSpPr>
          <p:nvPr/>
        </p:nvSpPr>
        <p:spPr bwMode="auto">
          <a:xfrm>
            <a:off x="711200" y="1854200"/>
            <a:ext cx="1600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/>
              <a:t>aosc_db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0200" y="2540000"/>
            <a:ext cx="1981200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MySQL: </a:t>
            </a:r>
          </a:p>
          <a:p>
            <a:pPr marL="285750" indent="-285750">
              <a:buFontTx/>
              <a:buChar char="-"/>
              <a:defRPr/>
            </a:pP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allowed_alters</a:t>
            </a:r>
            <a:endParaRPr lang="en-US" sz="1600" dirty="0"/>
          </a:p>
          <a:p>
            <a:pPr marL="285750" indent="-285750">
              <a:buFontTx/>
              <a:buChar char="-"/>
              <a:defRPr/>
            </a:pPr>
            <a:r>
              <a:rPr lang="en-US" sz="1600" dirty="0" err="1"/>
              <a:t>current_alters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  <a:defRPr/>
            </a:pP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finished_alters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  <a:defRPr/>
            </a:pP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1600" dirty="0" smtClean="0"/>
              <a:t>-   alter_udb_tabla1</a:t>
            </a:r>
            <a:endParaRPr lang="en-US" sz="1600" dirty="0"/>
          </a:p>
        </p:txBody>
      </p:sp>
      <p:sp>
        <p:nvSpPr>
          <p:cNvPr id="31" name="Round Diagonal Corner Rectangle 30"/>
          <p:cNvSpPr/>
          <p:nvPr/>
        </p:nvSpPr>
        <p:spPr bwMode="auto">
          <a:xfrm>
            <a:off x="10617200" y="4292600"/>
            <a:ext cx="2133600" cy="6096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693400" y="4368800"/>
            <a:ext cx="19812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aosc_checksum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23" name="Round Diagonal Corner Rectangle 22"/>
          <p:cNvSpPr/>
          <p:nvPr/>
        </p:nvSpPr>
        <p:spPr bwMode="auto">
          <a:xfrm>
            <a:off x="4826000" y="4292600"/>
            <a:ext cx="1981200" cy="4572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02200" y="4292600"/>
            <a:ext cx="19050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aosc_collector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34831" name="TextBox 35"/>
          <p:cNvSpPr txBox="1">
            <a:spLocks noChangeArrowheads="1"/>
          </p:cNvSpPr>
          <p:nvPr/>
        </p:nvSpPr>
        <p:spPr bwMode="auto">
          <a:xfrm>
            <a:off x="2921000" y="3073400"/>
            <a:ext cx="3429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/>
              <a:t>(</a:t>
            </a:r>
            <a:r>
              <a:rPr lang="en-US" sz="1400" dirty="0" smtClean="0"/>
              <a:t>‘</a:t>
            </a:r>
            <a:r>
              <a:rPr lang="en-US" altLang="ja-JP" sz="1400" dirty="0" err="1" smtClean="0">
                <a:solidFill>
                  <a:srgbClr val="FF0000"/>
                </a:solidFill>
              </a:rPr>
              <a:t>udb</a:t>
            </a:r>
            <a:r>
              <a:rPr lang="en-US" altLang="ja-JP" sz="1400" dirty="0"/>
              <a:t>', </a:t>
            </a:r>
            <a:r>
              <a:rPr lang="en-US" sz="1400" dirty="0"/>
              <a:t>‘</a:t>
            </a:r>
            <a:r>
              <a:rPr lang="en-US" altLang="ja-JP" sz="1400" dirty="0">
                <a:solidFill>
                  <a:srgbClr val="FF0000"/>
                </a:solidFill>
              </a:rPr>
              <a:t>tabla1</a:t>
            </a:r>
            <a:r>
              <a:rPr lang="en-US" sz="1400" dirty="0"/>
              <a:t>’</a:t>
            </a:r>
            <a:r>
              <a:rPr lang="en-US" altLang="ja-JP" sz="1400" dirty="0"/>
              <a:t>, </a:t>
            </a:r>
            <a:r>
              <a:rPr lang="en-US" sz="1400" dirty="0"/>
              <a:t>‘</a:t>
            </a:r>
            <a:r>
              <a:rPr lang="en-US" altLang="ja-JP" sz="1400" dirty="0"/>
              <a:t>IPR', 10, '</a:t>
            </a:r>
            <a:r>
              <a:rPr lang="en-US" altLang="ja-JP" sz="1400" dirty="0">
                <a:solidFill>
                  <a:schemeClr val="tx2"/>
                </a:solidFill>
              </a:rPr>
              <a:t>default</a:t>
            </a:r>
            <a:r>
              <a:rPr lang="en-US" altLang="ja-JP" sz="1400" dirty="0"/>
              <a:t>');</a:t>
            </a:r>
            <a:endParaRPr lang="en-US" sz="1400" dirty="0"/>
          </a:p>
        </p:txBody>
      </p:sp>
      <p:sp>
        <p:nvSpPr>
          <p:cNvPr id="34832" name="Right Arrow 36"/>
          <p:cNvSpPr>
            <a:spLocks noChangeArrowheads="1"/>
          </p:cNvSpPr>
          <p:nvPr/>
        </p:nvSpPr>
        <p:spPr bwMode="auto">
          <a:xfrm>
            <a:off x="2413000" y="3149600"/>
            <a:ext cx="508000" cy="276225"/>
          </a:xfrm>
          <a:prstGeom prst="rightArrow">
            <a:avLst>
              <a:gd name="adj1" fmla="val 50000"/>
              <a:gd name="adj2" fmla="val 49783"/>
            </a:avLst>
          </a:prstGeom>
          <a:solidFill>
            <a:srgbClr val="7575D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34833" name="Right Arrow 37"/>
          <p:cNvSpPr>
            <a:spLocks noChangeArrowheads="1"/>
          </p:cNvSpPr>
          <p:nvPr/>
        </p:nvSpPr>
        <p:spPr bwMode="auto">
          <a:xfrm rot="4378049">
            <a:off x="4826000" y="3683000"/>
            <a:ext cx="508000" cy="304800"/>
          </a:xfrm>
          <a:prstGeom prst="rightArrow">
            <a:avLst>
              <a:gd name="adj1" fmla="val 50000"/>
              <a:gd name="adj2" fmla="val 49884"/>
            </a:avLst>
          </a:prstGeom>
          <a:solidFill>
            <a:srgbClr val="7575D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34834" name="Right Arrow 38"/>
          <p:cNvSpPr>
            <a:spLocks noChangeArrowheads="1"/>
          </p:cNvSpPr>
          <p:nvPr/>
        </p:nvSpPr>
        <p:spPr bwMode="auto">
          <a:xfrm rot="9687893">
            <a:off x="7724775" y="3968750"/>
            <a:ext cx="1746250" cy="3048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7575D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34835" name="TextBox 4"/>
          <p:cNvSpPr txBox="1">
            <a:spLocks noChangeArrowheads="1"/>
          </p:cNvSpPr>
          <p:nvPr/>
        </p:nvSpPr>
        <p:spPr bwMode="auto">
          <a:xfrm rot="-1126543">
            <a:off x="8042275" y="3602038"/>
            <a:ext cx="1447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/>
              <a:t>pmysql</a:t>
            </a:r>
          </a:p>
        </p:txBody>
      </p:sp>
      <p:sp>
        <p:nvSpPr>
          <p:cNvPr id="34836" name="Folded Corner 39"/>
          <p:cNvSpPr>
            <a:spLocks noChangeArrowheads="1"/>
          </p:cNvSpPr>
          <p:nvPr/>
        </p:nvSpPr>
        <p:spPr bwMode="auto">
          <a:xfrm>
            <a:off x="863600" y="5359400"/>
            <a:ext cx="3429000" cy="990600"/>
          </a:xfrm>
          <a:prstGeom prst="foldedCorner">
            <a:avLst>
              <a:gd name="adj" fmla="val 1666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34837" name="TextBox 40"/>
          <p:cNvSpPr txBox="1">
            <a:spLocks noChangeArrowheads="1"/>
          </p:cNvSpPr>
          <p:nvPr/>
        </p:nvSpPr>
        <p:spPr bwMode="auto">
          <a:xfrm>
            <a:off x="787400" y="5435600"/>
            <a:ext cx="342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200" dirty="0"/>
              <a:t>CREATE TABLE `</a:t>
            </a:r>
            <a:r>
              <a:rPr lang="en-US" sz="1200" dirty="0" smtClean="0"/>
              <a:t>alter_udb_tabla1</a:t>
            </a:r>
            <a:r>
              <a:rPr lang="en-US" sz="1200" dirty="0"/>
              <a:t>`(</a:t>
            </a:r>
          </a:p>
          <a:p>
            <a:pPr eaLnBrk="1" hangingPunct="1"/>
            <a:r>
              <a:rPr lang="en-US" sz="1200" dirty="0"/>
              <a:t>  `host`,</a:t>
            </a:r>
          </a:p>
          <a:p>
            <a:pPr eaLnBrk="1" hangingPunct="1"/>
            <a:r>
              <a:rPr lang="en-US" sz="1200" dirty="0"/>
              <a:t>  `port`,</a:t>
            </a:r>
          </a:p>
          <a:p>
            <a:pPr eaLnBrk="1" hangingPunct="1"/>
            <a:r>
              <a:rPr lang="en-US" sz="1200" dirty="0"/>
              <a:t>)) ENGINE=</a:t>
            </a:r>
            <a:r>
              <a:rPr lang="en-US" sz="1200" dirty="0" err="1"/>
              <a:t>InnoDB</a:t>
            </a:r>
            <a:r>
              <a:rPr lang="en-US" sz="1200" dirty="0"/>
              <a:t> DEFAULT CHARSET=latin1</a:t>
            </a:r>
          </a:p>
        </p:txBody>
      </p:sp>
      <p:sp>
        <p:nvSpPr>
          <p:cNvPr id="34838" name="Right Arrow 41"/>
          <p:cNvSpPr>
            <a:spLocks noChangeArrowheads="1"/>
          </p:cNvSpPr>
          <p:nvPr/>
        </p:nvSpPr>
        <p:spPr bwMode="auto">
          <a:xfrm rot="8680011">
            <a:off x="4638675" y="5097463"/>
            <a:ext cx="509588" cy="304800"/>
          </a:xfrm>
          <a:prstGeom prst="rightArrow">
            <a:avLst>
              <a:gd name="adj1" fmla="val 50000"/>
              <a:gd name="adj2" fmla="val 50040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34839" name="TextBox 42"/>
          <p:cNvSpPr txBox="1">
            <a:spLocks noChangeArrowheads="1"/>
          </p:cNvSpPr>
          <p:nvPr/>
        </p:nvSpPr>
        <p:spPr bwMode="auto">
          <a:xfrm>
            <a:off x="863600" y="4978400"/>
            <a:ext cx="3429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/>
              <a:t>(</a:t>
            </a:r>
            <a:r>
              <a:rPr lang="en-US" sz="1400" dirty="0" smtClean="0"/>
              <a:t>‘</a:t>
            </a:r>
            <a:r>
              <a:rPr lang="en-US" sz="1400" dirty="0" err="1" smtClean="0"/>
              <a:t>udbxx.snc</a:t>
            </a:r>
            <a:r>
              <a:rPr lang="en-US" sz="1400" dirty="0" smtClean="0"/>
              <a:t>’</a:t>
            </a:r>
            <a:r>
              <a:rPr lang="en-US" sz="1400" dirty="0"/>
              <a:t>, 3306);</a:t>
            </a: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Folded Corner 2"/>
          <p:cNvSpPr>
            <a:spLocks noChangeArrowheads="1"/>
          </p:cNvSpPr>
          <p:nvPr/>
        </p:nvSpPr>
        <p:spPr bwMode="auto">
          <a:xfrm>
            <a:off x="11074400" y="558800"/>
            <a:ext cx="1600200" cy="685800"/>
          </a:xfrm>
          <a:prstGeom prst="foldedCorner">
            <a:avLst>
              <a:gd name="adj" fmla="val 1666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svn</a:t>
            </a:r>
          </a:p>
          <a:p>
            <a:pPr>
              <a:lnSpc>
                <a:spcPct val="90000"/>
              </a:lnSpc>
            </a:pPr>
            <a:r>
              <a:rPr lang="en-US" sz="1800"/>
              <a:t>- tier/tabla1</a:t>
            </a:r>
          </a:p>
        </p:txBody>
      </p:sp>
      <p:sp>
        <p:nvSpPr>
          <p:cNvPr id="35842" name="Rectangle 1"/>
          <p:cNvSpPr txBox="1">
            <a:spLocks noChangeArrowheads="1"/>
          </p:cNvSpPr>
          <p:nvPr/>
        </p:nvSpPr>
        <p:spPr bwMode="auto">
          <a:xfrm>
            <a:off x="787400" y="330200"/>
            <a:ext cx="358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4600" dirty="0" smtClean="0">
                <a:solidFill>
                  <a:schemeClr val="tx1"/>
                </a:solidFill>
                <a:latin typeface="Vista Sans OT Medium" charset="0"/>
                <a:ea typeface="ヒラギノ角ゴ ProN W6" charset="0"/>
                <a:cs typeface="ヒラギノ角ゴ ProN W6" charset="0"/>
                <a:sym typeface="Vista Sans OT Medium" charset="0"/>
              </a:rPr>
              <a:t>collector</a:t>
            </a:r>
            <a:endParaRPr lang="en-US" sz="4600" dirty="0">
              <a:solidFill>
                <a:schemeClr val="tx1"/>
              </a:solidFill>
              <a:latin typeface="Vista Sans OT Medium" charset="0"/>
              <a:ea typeface="ヒラギノ角ゴ ProN W6" charset="0"/>
              <a:cs typeface="ヒラギノ角ゴ ProN W6" charset="0"/>
              <a:sym typeface="Vista Sans OT Medium" charset="0"/>
            </a:endParaRPr>
          </a:p>
        </p:txBody>
      </p:sp>
      <p:sp>
        <p:nvSpPr>
          <p:cNvPr id="6" name="Magnetic Disk 5"/>
          <p:cNvSpPr/>
          <p:nvPr/>
        </p:nvSpPr>
        <p:spPr bwMode="auto">
          <a:xfrm>
            <a:off x="10769600" y="2082800"/>
            <a:ext cx="1905000" cy="1981200"/>
          </a:xfrm>
          <a:prstGeom prst="flowChartMagneticDisk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35844" name="TextBox 7"/>
          <p:cNvSpPr txBox="1">
            <a:spLocks noChangeArrowheads="1"/>
          </p:cNvSpPr>
          <p:nvPr/>
        </p:nvSpPr>
        <p:spPr bwMode="auto">
          <a:xfrm>
            <a:off x="10845800" y="2235200"/>
            <a:ext cx="1676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 dirty="0" smtClean="0">
                <a:solidFill>
                  <a:srgbClr val="FF0000"/>
                </a:solidFill>
              </a:rPr>
              <a:t>udb</a:t>
            </a:r>
            <a:r>
              <a:rPr lang="en-US" sz="1600" dirty="0" smtClean="0"/>
              <a:t>xx</a:t>
            </a:r>
            <a:r>
              <a:rPr lang="en-US" sz="1600" dirty="0" smtClean="0"/>
              <a:t>.snc:</a:t>
            </a:r>
            <a:r>
              <a:rPr lang="en-US" sz="1600" dirty="0"/>
              <a:t>3306</a:t>
            </a:r>
          </a:p>
        </p:txBody>
      </p:sp>
      <p:sp>
        <p:nvSpPr>
          <p:cNvPr id="35845" name="TextBox 11"/>
          <p:cNvSpPr txBox="1">
            <a:spLocks noChangeArrowheads="1"/>
          </p:cNvSpPr>
          <p:nvPr/>
        </p:nvSpPr>
        <p:spPr bwMode="auto">
          <a:xfrm>
            <a:off x="10769600" y="2844800"/>
            <a:ext cx="1905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/>
              <a:t>MySQL:</a:t>
            </a:r>
          </a:p>
          <a:p>
            <a:pPr eaLnBrk="1" hangingPunct="1"/>
            <a:r>
              <a:rPr lang="en-US" sz="1600"/>
              <a:t>- aosc_local_status</a:t>
            </a:r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</p:txBody>
      </p:sp>
      <p:sp>
        <p:nvSpPr>
          <p:cNvPr id="15" name="Round Diagonal Corner Rectangle 14"/>
          <p:cNvSpPr/>
          <p:nvPr/>
        </p:nvSpPr>
        <p:spPr bwMode="auto">
          <a:xfrm>
            <a:off x="2387600" y="1244600"/>
            <a:ext cx="1981200" cy="4572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16200" y="1244600"/>
            <a:ext cx="1828800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aosc_brain</a:t>
            </a:r>
            <a:endParaRPr lang="en-US" sz="2000" dirty="0">
              <a:solidFill>
                <a:schemeClr val="accent3"/>
              </a:solidFill>
            </a:endParaRPr>
          </a:p>
          <a:p>
            <a:pPr>
              <a:defRPr/>
            </a:pP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14" name="Magnetic Disk 13"/>
          <p:cNvSpPr/>
          <p:nvPr/>
        </p:nvSpPr>
        <p:spPr bwMode="auto">
          <a:xfrm>
            <a:off x="330200" y="1473200"/>
            <a:ext cx="1905000" cy="2895600"/>
          </a:xfrm>
          <a:prstGeom prst="flowChartMagneticDisk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35849" name="TextBox 15"/>
          <p:cNvSpPr txBox="1">
            <a:spLocks noChangeArrowheads="1"/>
          </p:cNvSpPr>
          <p:nvPr/>
        </p:nvSpPr>
        <p:spPr bwMode="auto">
          <a:xfrm>
            <a:off x="711200" y="1854200"/>
            <a:ext cx="1600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/>
              <a:t>aosc_db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0200" y="2540000"/>
            <a:ext cx="1981200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MySQL: </a:t>
            </a:r>
          </a:p>
          <a:p>
            <a:pPr marL="285750" indent="-285750">
              <a:buFontTx/>
              <a:buChar char="-"/>
              <a:defRPr/>
            </a:pP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allowed_alters</a:t>
            </a:r>
            <a:endParaRPr lang="en-US" sz="1600" dirty="0"/>
          </a:p>
          <a:p>
            <a:pPr marL="285750" indent="-285750">
              <a:buFontTx/>
              <a:buChar char="-"/>
              <a:defRPr/>
            </a:pPr>
            <a:r>
              <a:rPr lang="en-US" sz="1600" dirty="0" err="1"/>
              <a:t>current_alters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  <a:defRPr/>
            </a:pP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finished_alters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  <a:defRPr/>
            </a:pP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1600" dirty="0" smtClean="0"/>
              <a:t>-   alter_udb_tabla1</a:t>
            </a:r>
            <a:endParaRPr lang="en-US" sz="1600" dirty="0"/>
          </a:p>
        </p:txBody>
      </p:sp>
      <p:sp>
        <p:nvSpPr>
          <p:cNvPr id="31" name="Round Diagonal Corner Rectangle 30"/>
          <p:cNvSpPr/>
          <p:nvPr/>
        </p:nvSpPr>
        <p:spPr bwMode="auto">
          <a:xfrm>
            <a:off x="10617200" y="4292600"/>
            <a:ext cx="2133600" cy="6096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693400" y="4368800"/>
            <a:ext cx="19812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aosc_checksum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23" name="Round Diagonal Corner Rectangle 22"/>
          <p:cNvSpPr/>
          <p:nvPr/>
        </p:nvSpPr>
        <p:spPr bwMode="auto">
          <a:xfrm>
            <a:off x="4826000" y="4292600"/>
            <a:ext cx="1981200" cy="4572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02200" y="4292600"/>
            <a:ext cx="19050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aosc_collector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35855" name="TextBox 35"/>
          <p:cNvSpPr txBox="1">
            <a:spLocks noChangeArrowheads="1"/>
          </p:cNvSpPr>
          <p:nvPr/>
        </p:nvSpPr>
        <p:spPr bwMode="auto">
          <a:xfrm>
            <a:off x="2921000" y="3073400"/>
            <a:ext cx="3429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/>
              <a:t>(</a:t>
            </a:r>
            <a:r>
              <a:rPr lang="en-US" sz="1400" dirty="0" smtClean="0"/>
              <a:t>‘</a:t>
            </a:r>
            <a:r>
              <a:rPr lang="en-US" altLang="ja-JP" sz="1400" dirty="0" err="1" smtClean="0">
                <a:solidFill>
                  <a:srgbClr val="FF0000"/>
                </a:solidFill>
              </a:rPr>
              <a:t>udb</a:t>
            </a:r>
            <a:r>
              <a:rPr lang="en-US" altLang="ja-JP" sz="1400" dirty="0"/>
              <a:t>', </a:t>
            </a:r>
            <a:r>
              <a:rPr lang="en-US" sz="1400" dirty="0"/>
              <a:t>‘</a:t>
            </a:r>
            <a:r>
              <a:rPr lang="en-US" altLang="ja-JP" sz="1400" dirty="0">
                <a:solidFill>
                  <a:srgbClr val="FF0000"/>
                </a:solidFill>
              </a:rPr>
              <a:t>tabla1</a:t>
            </a:r>
            <a:r>
              <a:rPr lang="en-US" sz="1400" dirty="0"/>
              <a:t>’</a:t>
            </a:r>
            <a:r>
              <a:rPr lang="en-US" altLang="ja-JP" sz="1400" dirty="0"/>
              <a:t>, </a:t>
            </a:r>
            <a:r>
              <a:rPr lang="en-US" sz="1400" dirty="0"/>
              <a:t>‘</a:t>
            </a:r>
            <a:r>
              <a:rPr lang="en-US" altLang="ja-JP" sz="1400" dirty="0"/>
              <a:t>IPR', 10, '</a:t>
            </a:r>
            <a:r>
              <a:rPr lang="en-US" altLang="ja-JP" sz="1400" dirty="0">
                <a:solidFill>
                  <a:schemeClr val="tx2"/>
                </a:solidFill>
              </a:rPr>
              <a:t>default</a:t>
            </a:r>
            <a:r>
              <a:rPr lang="en-US" altLang="ja-JP" sz="1400" dirty="0"/>
              <a:t>');</a:t>
            </a:r>
            <a:endParaRPr lang="en-US" sz="1400" dirty="0"/>
          </a:p>
        </p:txBody>
      </p:sp>
      <p:sp>
        <p:nvSpPr>
          <p:cNvPr id="35856" name="Right Arrow 36"/>
          <p:cNvSpPr>
            <a:spLocks noChangeArrowheads="1"/>
          </p:cNvSpPr>
          <p:nvPr/>
        </p:nvSpPr>
        <p:spPr bwMode="auto">
          <a:xfrm>
            <a:off x="2413000" y="3149600"/>
            <a:ext cx="508000" cy="276225"/>
          </a:xfrm>
          <a:prstGeom prst="rightArrow">
            <a:avLst>
              <a:gd name="adj1" fmla="val 50000"/>
              <a:gd name="adj2" fmla="val 49783"/>
            </a:avLst>
          </a:prstGeom>
          <a:solidFill>
            <a:srgbClr val="7575D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35857" name="Right Arrow 37"/>
          <p:cNvSpPr>
            <a:spLocks noChangeArrowheads="1"/>
          </p:cNvSpPr>
          <p:nvPr/>
        </p:nvSpPr>
        <p:spPr bwMode="auto">
          <a:xfrm rot="4378049">
            <a:off x="4826000" y="3683000"/>
            <a:ext cx="508000" cy="304800"/>
          </a:xfrm>
          <a:prstGeom prst="rightArrow">
            <a:avLst>
              <a:gd name="adj1" fmla="val 50000"/>
              <a:gd name="adj2" fmla="val 49884"/>
            </a:avLst>
          </a:prstGeom>
          <a:solidFill>
            <a:srgbClr val="7575D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35858" name="Right Arrow 38"/>
          <p:cNvSpPr>
            <a:spLocks noChangeArrowheads="1"/>
          </p:cNvSpPr>
          <p:nvPr/>
        </p:nvSpPr>
        <p:spPr bwMode="auto">
          <a:xfrm rot="9687893">
            <a:off x="7724775" y="3968750"/>
            <a:ext cx="1746250" cy="3048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7575D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35859" name="TextBox 4"/>
          <p:cNvSpPr txBox="1">
            <a:spLocks noChangeArrowheads="1"/>
          </p:cNvSpPr>
          <p:nvPr/>
        </p:nvSpPr>
        <p:spPr bwMode="auto">
          <a:xfrm rot="-1126543">
            <a:off x="8042275" y="3602038"/>
            <a:ext cx="1447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/>
              <a:t>pmysql</a:t>
            </a:r>
          </a:p>
        </p:txBody>
      </p:sp>
      <p:sp>
        <p:nvSpPr>
          <p:cNvPr id="35860" name="Folded Corner 39"/>
          <p:cNvSpPr>
            <a:spLocks noChangeArrowheads="1"/>
          </p:cNvSpPr>
          <p:nvPr/>
        </p:nvSpPr>
        <p:spPr bwMode="auto">
          <a:xfrm>
            <a:off x="863600" y="5359400"/>
            <a:ext cx="3429000" cy="990600"/>
          </a:xfrm>
          <a:prstGeom prst="foldedCorner">
            <a:avLst>
              <a:gd name="adj" fmla="val 1666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35861" name="TextBox 40"/>
          <p:cNvSpPr txBox="1">
            <a:spLocks noChangeArrowheads="1"/>
          </p:cNvSpPr>
          <p:nvPr/>
        </p:nvSpPr>
        <p:spPr bwMode="auto">
          <a:xfrm>
            <a:off x="787400" y="5435600"/>
            <a:ext cx="342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200" dirty="0"/>
              <a:t>CREATE TABLE `</a:t>
            </a:r>
            <a:r>
              <a:rPr lang="en-US" sz="1200" dirty="0" smtClean="0"/>
              <a:t>alter_udb_tabla1</a:t>
            </a:r>
            <a:r>
              <a:rPr lang="en-US" sz="1200" dirty="0"/>
              <a:t>`(</a:t>
            </a:r>
          </a:p>
          <a:p>
            <a:pPr eaLnBrk="1" hangingPunct="1"/>
            <a:r>
              <a:rPr lang="en-US" sz="1200" dirty="0"/>
              <a:t>  `host`,</a:t>
            </a:r>
          </a:p>
          <a:p>
            <a:pPr eaLnBrk="1" hangingPunct="1"/>
            <a:r>
              <a:rPr lang="en-US" sz="1200" dirty="0"/>
              <a:t>  `port`,</a:t>
            </a:r>
          </a:p>
          <a:p>
            <a:pPr eaLnBrk="1" hangingPunct="1"/>
            <a:r>
              <a:rPr lang="en-US" sz="1200" dirty="0"/>
              <a:t>)) ENGINE=</a:t>
            </a:r>
            <a:r>
              <a:rPr lang="en-US" sz="1200" dirty="0" err="1"/>
              <a:t>InnoDB</a:t>
            </a:r>
            <a:r>
              <a:rPr lang="en-US" sz="1200" dirty="0"/>
              <a:t> DEFAULT CHARSET=latin1</a:t>
            </a:r>
          </a:p>
        </p:txBody>
      </p:sp>
      <p:sp>
        <p:nvSpPr>
          <p:cNvPr id="35862" name="Right Arrow 41"/>
          <p:cNvSpPr>
            <a:spLocks noChangeArrowheads="1"/>
          </p:cNvSpPr>
          <p:nvPr/>
        </p:nvSpPr>
        <p:spPr bwMode="auto">
          <a:xfrm rot="8680011">
            <a:off x="4638675" y="5097463"/>
            <a:ext cx="509588" cy="304800"/>
          </a:xfrm>
          <a:prstGeom prst="rightArrow">
            <a:avLst>
              <a:gd name="adj1" fmla="val 50000"/>
              <a:gd name="adj2" fmla="val 50040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35863" name="TextBox 42"/>
          <p:cNvSpPr txBox="1">
            <a:spLocks noChangeArrowheads="1"/>
          </p:cNvSpPr>
          <p:nvPr/>
        </p:nvSpPr>
        <p:spPr bwMode="auto">
          <a:xfrm>
            <a:off x="863600" y="4978400"/>
            <a:ext cx="3429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/>
              <a:t>(</a:t>
            </a:r>
            <a:r>
              <a:rPr lang="en-US" sz="1400" dirty="0" smtClean="0"/>
              <a:t>‘</a:t>
            </a:r>
            <a:r>
              <a:rPr lang="en-US" sz="1400" dirty="0" err="1" smtClean="0"/>
              <a:t>udbxx.snc</a:t>
            </a:r>
            <a:r>
              <a:rPr lang="en-US" sz="1400" dirty="0" smtClean="0"/>
              <a:t>’, </a:t>
            </a:r>
            <a:r>
              <a:rPr lang="en-US" sz="1400" dirty="0"/>
              <a:t>3306);</a:t>
            </a:r>
          </a:p>
        </p:txBody>
      </p:sp>
      <p:sp>
        <p:nvSpPr>
          <p:cNvPr id="35864" name="Rectangle 2"/>
          <p:cNvSpPr txBox="1">
            <a:spLocks noChangeArrowheads="1"/>
          </p:cNvSpPr>
          <p:nvPr/>
        </p:nvSpPr>
        <p:spPr bwMode="auto">
          <a:xfrm>
            <a:off x="5740400" y="5207000"/>
            <a:ext cx="6858000" cy="276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/>
          <a:lstStyle>
            <a:lvl1pPr marL="214313" indent="-214313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ts val="1700"/>
              </a:spcBef>
              <a:buClr>
                <a:srgbClr val="415995"/>
              </a:buClr>
              <a:buSzPct val="64000"/>
              <a:buFont typeface="Lucida Grande" charset="0"/>
              <a:buChar char="▪"/>
            </a:pPr>
            <a:r>
              <a:rPr lang="en-US" sz="2000" dirty="0">
                <a:solidFill>
                  <a:schemeClr val="tx1"/>
                </a:solidFill>
              </a:rPr>
              <a:t>A collector </a:t>
            </a:r>
            <a:r>
              <a:rPr lang="en-US" sz="2000" dirty="0" err="1">
                <a:solidFill>
                  <a:schemeClr val="tx1"/>
                </a:solidFill>
              </a:rPr>
              <a:t>hozza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létre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az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alter_$tier_$table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táblát</a:t>
            </a:r>
            <a:endParaRPr lang="en-US" sz="2000" dirty="0">
              <a:solidFill>
                <a:schemeClr val="tx1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ts val="1700"/>
              </a:spcBef>
              <a:buClr>
                <a:srgbClr val="415995"/>
              </a:buClr>
              <a:buSzPct val="64000"/>
              <a:buFont typeface="Lucida Grande" charset="0"/>
              <a:buChar char="▪"/>
            </a:pPr>
            <a:r>
              <a:rPr lang="en-US" sz="2000" dirty="0" err="1">
                <a:solidFill>
                  <a:schemeClr val="tx1"/>
                </a:solidFill>
              </a:rPr>
              <a:t>Amennyiben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nem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talál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inkonzisztens</a:t>
            </a:r>
            <a:r>
              <a:rPr lang="en-US" sz="2000" dirty="0">
                <a:solidFill>
                  <a:schemeClr val="tx1"/>
                </a:solidFill>
              </a:rPr>
              <a:t> instance-</a:t>
            </a:r>
            <a:r>
              <a:rPr lang="en-US" sz="2000" dirty="0" err="1">
                <a:solidFill>
                  <a:schemeClr val="tx1"/>
                </a:solidFill>
              </a:rPr>
              <a:t>ot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kezeli</a:t>
            </a:r>
            <a:r>
              <a:rPr lang="en-US" sz="2000" dirty="0">
                <a:solidFill>
                  <a:schemeClr val="tx1"/>
                </a:solidFill>
              </a:rPr>
              <a:t> a </a:t>
            </a:r>
            <a:r>
              <a:rPr lang="en-US" sz="2000" dirty="0" err="1">
                <a:solidFill>
                  <a:schemeClr val="tx1"/>
                </a:solidFill>
              </a:rPr>
              <a:t>finished_alters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táblát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is</a:t>
            </a:r>
          </a:p>
          <a:p>
            <a:pPr eaLnBrk="1" hangingPunct="1">
              <a:lnSpc>
                <a:spcPct val="110000"/>
              </a:lnSpc>
              <a:spcBef>
                <a:spcPts val="1700"/>
              </a:spcBef>
              <a:buClr>
                <a:srgbClr val="415995"/>
              </a:buClr>
              <a:buSzPct val="64000"/>
              <a:buFont typeface="Lucida Grande" charset="0"/>
              <a:buChar char="▪"/>
            </a:pPr>
            <a:r>
              <a:rPr lang="en-US" sz="2000" dirty="0">
                <a:solidFill>
                  <a:schemeClr val="tx1"/>
                </a:solidFill>
              </a:rPr>
              <a:t>A server </a:t>
            </a:r>
            <a:r>
              <a:rPr lang="en-US" sz="2000" dirty="0" err="1">
                <a:solidFill>
                  <a:schemeClr val="tx1"/>
                </a:solidFill>
              </a:rPr>
              <a:t>lista</a:t>
            </a:r>
            <a:r>
              <a:rPr lang="en-US" sz="2000" dirty="0">
                <a:solidFill>
                  <a:schemeClr val="tx1"/>
                </a:solidFill>
              </a:rPr>
              <a:t>, a </a:t>
            </a:r>
            <a:r>
              <a:rPr lang="en-US" sz="2000" dirty="0" err="1">
                <a:solidFill>
                  <a:schemeClr val="tx1"/>
                </a:solidFill>
              </a:rPr>
              <a:t>csoport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neve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alapján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egy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</a:t>
            </a:r>
            <a:r>
              <a:rPr lang="en-US" sz="2000" dirty="0" err="1" smtClean="0">
                <a:solidFill>
                  <a:schemeClr val="tx1"/>
                </a:solidFill>
              </a:rPr>
              <a:t>ö</a:t>
            </a:r>
            <a:r>
              <a:rPr lang="en-US" sz="2000" dirty="0" err="1" smtClean="0">
                <a:solidFill>
                  <a:schemeClr val="tx1"/>
                </a:solidFill>
              </a:rPr>
              <a:t>zponti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rendszerünkből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jön</a:t>
            </a:r>
            <a:endParaRPr lang="en-US" sz="20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ts val="1700"/>
              </a:spcBef>
              <a:buClr>
                <a:srgbClr val="415995"/>
              </a:buClr>
              <a:buSzPct val="64000"/>
              <a:buFont typeface="Lucida Grande" charset="0"/>
              <a:buChar char="▪"/>
            </a:pPr>
            <a:r>
              <a:rPr lang="en-US" sz="2000" dirty="0" err="1" smtClean="0">
                <a:solidFill>
                  <a:schemeClr val="tx1"/>
                </a:solidFill>
              </a:rPr>
              <a:t>Pmysql</a:t>
            </a:r>
            <a:r>
              <a:rPr lang="en-US" sz="2000" dirty="0" smtClean="0">
                <a:solidFill>
                  <a:schemeClr val="tx1"/>
                </a:solidFill>
              </a:rPr>
              <a:t> &gt; </a:t>
            </a:r>
            <a:r>
              <a:rPr lang="en-US" sz="2000" dirty="0" err="1" smtClean="0">
                <a:solidFill>
                  <a:schemeClr val="tx1"/>
                </a:solidFill>
              </a:rPr>
              <a:t>paralell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mysql</a:t>
            </a:r>
            <a:r>
              <a:rPr lang="en-US" sz="2000" dirty="0" smtClean="0">
                <a:solidFill>
                  <a:schemeClr val="tx1"/>
                </a:solidFill>
              </a:rPr>
              <a:t> query</a:t>
            </a:r>
            <a:endParaRPr lang="en-US" sz="2000" dirty="0">
              <a:solidFill>
                <a:schemeClr val="tx1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ts val="1700"/>
              </a:spcBef>
              <a:buClr>
                <a:srgbClr val="415995"/>
              </a:buClr>
              <a:buSzPct val="64000"/>
              <a:buFont typeface="Lucida Grande" charset="0"/>
              <a:buChar char="▪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2387600" y="34544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 smtClean="0"/>
              <a:t>1.</a:t>
            </a:r>
            <a:endParaRPr lang="en-US" sz="1400" dirty="0"/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4216400" y="48260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/>
              <a:t>2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28" name="TextBox 4"/>
          <p:cNvSpPr txBox="1">
            <a:spLocks noChangeArrowheads="1"/>
          </p:cNvSpPr>
          <p:nvPr/>
        </p:nvSpPr>
        <p:spPr bwMode="auto">
          <a:xfrm>
            <a:off x="7569200" y="37592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 smtClean="0"/>
              <a:t>3.</a:t>
            </a:r>
            <a:endParaRPr lang="en-US" sz="1400" dirty="0"/>
          </a:p>
        </p:txBody>
      </p:sp>
      <p:sp>
        <p:nvSpPr>
          <p:cNvPr id="29" name="TextBox 4"/>
          <p:cNvSpPr txBox="1">
            <a:spLocks noChangeArrowheads="1"/>
          </p:cNvSpPr>
          <p:nvPr/>
        </p:nvSpPr>
        <p:spPr bwMode="auto">
          <a:xfrm>
            <a:off x="4978400" y="5359400"/>
            <a:ext cx="457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 smtClean="0"/>
              <a:t>4.</a:t>
            </a:r>
            <a:endParaRPr lang="en-US" sz="1400" dirty="0"/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latin typeface="Vista Sans OT Medium" charset="0"/>
                <a:ea typeface="ヒラギノ角ゴ ProN W6" charset="0"/>
                <a:cs typeface="ヒラギノ角ゴ ProN W6" charset="0"/>
              </a:rPr>
              <a:t>Mit</a:t>
            </a:r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 </a:t>
            </a:r>
            <a:r>
              <a:rPr lang="en-US" dirty="0" err="1">
                <a:latin typeface="Vista Sans OT Medium" charset="0"/>
                <a:ea typeface="ヒラギノ角ゴ ProN W6" charset="0"/>
                <a:cs typeface="ヒラギノ角ゴ ProN W6" charset="0"/>
              </a:rPr>
              <a:t>kell</a:t>
            </a:r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 </a:t>
            </a:r>
            <a:r>
              <a:rPr lang="en-US" dirty="0" err="1">
                <a:latin typeface="Vista Sans OT Medium" charset="0"/>
                <a:ea typeface="ヒラギノ角ゴ ProN W6" charset="0"/>
                <a:cs typeface="ヒラギノ角ゴ ProN W6" charset="0"/>
              </a:rPr>
              <a:t>tudnunk</a:t>
            </a:r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 </a:t>
            </a:r>
            <a:r>
              <a:rPr lang="en-US" dirty="0" err="1">
                <a:latin typeface="Vista Sans OT Medium" charset="0"/>
                <a:ea typeface="ヒラギノ角ゴ ProN W6" charset="0"/>
                <a:cs typeface="ヒラギノ角ゴ ProN W6" charset="0"/>
              </a:rPr>
              <a:t>az</a:t>
            </a:r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 </a:t>
            </a:r>
            <a:r>
              <a:rPr lang="en-US" dirty="0" err="1" smtClean="0">
                <a:latin typeface="Vista Sans OT Medium" charset="0"/>
                <a:ea typeface="ヒラギノ角ゴ ProN W6" charset="0"/>
                <a:cs typeface="ヒラギノ角ゴ ProN W6" charset="0"/>
              </a:rPr>
              <a:t>automatizáláshoz</a:t>
            </a:r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?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7400" y="1612900"/>
            <a:ext cx="7924800" cy="5981700"/>
          </a:xfrm>
          <a:extLst/>
        </p:spPr>
        <p:txBody>
          <a:bodyPr/>
          <a:lstStyle/>
          <a:p>
            <a:pPr eaLnBrk="1" hangingPunct="1">
              <a:defRPr/>
            </a:pP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Konzisztens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tábla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szerkezetek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(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svn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</a:p>
          <a:p>
            <a:pPr eaLnBrk="1" hangingPunct="1">
              <a:defRPr/>
            </a:pP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Aktuális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á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llapot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tárolása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(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mysql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, local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/central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  <a:endParaRPr lang="en-US" strike="sngStrike" dirty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eaLnBrk="1" hangingPunct="1">
              <a:defRPr/>
            </a:pP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Helyi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státuszok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összegyűjtése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(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aosc_cheksum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</a:p>
          <a:p>
            <a:pPr eaLnBrk="1" hangingPunct="1">
              <a:defRPr/>
            </a:pP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Alter management (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aosc_brain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  <a:endParaRPr lang="en-US" strike="sngStrike" dirty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eaLnBrk="1" hangingPunct="1">
              <a:defRPr/>
            </a:pP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Helyi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err="1">
                <a:latin typeface="Vista Sans OT Reg" charset="0"/>
                <a:ea typeface="ヒラギノ角ゴ ProN W3" charset="0"/>
                <a:cs typeface="ヒラギノ角ゴ ProN W3" charset="0"/>
              </a:rPr>
              <a:t>á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llapotok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begyűjtése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(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aosc_collector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  <a:endParaRPr lang="en-US" strike="sngStrike" dirty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eaLnBrk="1" hangingPunct="1">
              <a:defRPr/>
            </a:pP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Queue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összeállítása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(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aosc_scheduler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  <a:endParaRPr lang="en-US" dirty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eaLnBrk="1" hangingPunct="1">
              <a:defRPr/>
            </a:pP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Alter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elindítása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(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aosc_osc_ww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  <a:endParaRPr lang="en-US" dirty="0">
              <a:latin typeface="Vista Sans OT Reg" charset="0"/>
              <a:ea typeface="ヒラギノ角ゴ ProN W3" charset="0"/>
              <a:cs typeface="ヒラギノ角ゴ ProN W3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7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334552"/>
              </p:ext>
            </p:extLst>
          </p:nvPr>
        </p:nvGraphicFramePr>
        <p:xfrm>
          <a:off x="838200" y="1966913"/>
          <a:ext cx="11379200" cy="5435602"/>
        </p:xfrm>
        <a:graphic>
          <a:graphicData uri="http://schemas.openxmlformats.org/drawingml/2006/table">
            <a:tbl>
              <a:tblPr/>
              <a:tblGrid>
                <a:gridCol w="1089025"/>
                <a:gridCol w="10290175"/>
              </a:tblGrid>
              <a:tr h="1085850">
                <a:tc>
                  <a:txBody>
                    <a:bodyPr/>
                    <a:lstStyle/>
                    <a:p>
                      <a:pPr marL="254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>
                          <a:ln>
                            <a:noFill/>
                          </a:ln>
                          <a:solidFill>
                            <a:srgbClr val="415995"/>
                          </a:solidFill>
                          <a:effectLst/>
                          <a:latin typeface="Vista Sans OT Bold" charset="0"/>
                          <a:ea typeface="ヒラギノ角ゴ ProN W3" charset="0"/>
                          <a:cs typeface="Vista Sans OT Bold" charset="0"/>
                          <a:sym typeface="Vista Sans OT Bold" charset="0"/>
                        </a:rPr>
                        <a:t>1</a:t>
                      </a:r>
                    </a:p>
                  </a:txBody>
                  <a:tcPr marL="63500" marR="63500" marT="63500" marB="635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0800" cap="flat" cmpd="sng" algn="ctr">
                      <a:solidFill>
                        <a:srgbClr val="4159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EE9"/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ista Sans OT Reg" charset="0"/>
                          <a:ea typeface="ヒラギノ角ゴ ProN W3" charset="0"/>
                          <a:cs typeface="Vista Sans OT Reg" charset="0"/>
                          <a:sym typeface="Vista Sans OT Reg" charset="0"/>
                        </a:rPr>
                        <a:t>Alapok</a:t>
                      </a:r>
                      <a:endParaRPr kumimoji="0" lang="en-US" sz="3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ista Sans OT Reg" charset="0"/>
                        <a:ea typeface="ヒラギノ角ゴ ProN W3" charset="0"/>
                        <a:cs typeface="Vista Sans OT Reg" charset="0"/>
                        <a:sym typeface="Vista Sans OT Reg" charset="0"/>
                      </a:endParaRPr>
                    </a:p>
                  </a:txBody>
                  <a:tcPr marL="63500" marR="63500" marT="63500" marB="635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0800" cap="flat" cmpd="sng" algn="ctr">
                      <a:solidFill>
                        <a:srgbClr val="4159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EE9"/>
                    </a:solidFill>
                  </a:tcPr>
                </a:tc>
              </a:tr>
              <a:tr h="1087438">
                <a:tc>
                  <a:txBody>
                    <a:bodyPr/>
                    <a:lstStyle/>
                    <a:p>
                      <a:pPr marL="254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15995"/>
                          </a:solidFill>
                          <a:effectLst/>
                          <a:latin typeface="Vista Sans OT Bold" charset="0"/>
                          <a:ea typeface="ヒラギノ角ゴ ProN W3" charset="0"/>
                          <a:cs typeface="Vista Sans OT Bold" charset="0"/>
                          <a:sym typeface="Vista Sans OT Bold" charset="0"/>
                        </a:rPr>
                        <a:t>2</a:t>
                      </a:r>
                    </a:p>
                  </a:txBody>
                  <a:tcPr marL="63500" marR="63500" marT="63500" marB="63500" anchor="ctr" horzOverflow="overflow">
                    <a:lnL>
                      <a:noFill/>
                    </a:lnL>
                    <a:lnR>
                      <a:noFill/>
                    </a:lnR>
                    <a:lnT w="50800" cap="flat" cmpd="sng" algn="ctr">
                      <a:solidFill>
                        <a:srgbClr val="4159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4159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EE9"/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ista Sans OT Reg" charset="0"/>
                          <a:ea typeface="ヒラギノ角ゴ ProN W3" charset="0"/>
                          <a:cs typeface="Vista Sans OT Reg" charset="0"/>
                          <a:sym typeface="Vista Sans OT Reg" charset="0"/>
                        </a:rPr>
                        <a:t>Rendszerek</a:t>
                      </a: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ista Sans OT Reg" charset="0"/>
                          <a:ea typeface="ヒラギノ角ゴ ProN W3" charset="0"/>
                          <a:cs typeface="Vista Sans OT Reg" charset="0"/>
                          <a:sym typeface="Vista Sans OT Reg" charset="0"/>
                        </a:rPr>
                        <a:t> </a:t>
                      </a:r>
                      <a:r>
                        <a:rPr kumimoji="0" lang="en-US" sz="3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ista Sans OT Reg" charset="0"/>
                          <a:ea typeface="ヒラギノ角ゴ ProN W3" charset="0"/>
                          <a:cs typeface="Vista Sans OT Reg" charset="0"/>
                          <a:sym typeface="Vista Sans OT Reg" charset="0"/>
                        </a:rPr>
                        <a:t>felépítése</a:t>
                      </a: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ista Sans OT Reg" charset="0"/>
                          <a:ea typeface="ヒラギノ角ゴ ProN W3" charset="0"/>
                          <a:cs typeface="Vista Sans OT Reg" charset="0"/>
                          <a:sym typeface="Vista Sans OT Reg" charset="0"/>
                        </a:rPr>
                        <a:t> </a:t>
                      </a:r>
                      <a:r>
                        <a:rPr kumimoji="0" lang="en-US" sz="3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ista Sans OT Reg" charset="0"/>
                          <a:ea typeface="ヒラギノ角ゴ ProN W3" charset="0"/>
                          <a:cs typeface="Vista Sans OT Reg" charset="0"/>
                          <a:sym typeface="Vista Sans OT Reg" charset="0"/>
                        </a:rPr>
                        <a:t>és</a:t>
                      </a: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ista Sans OT Reg" charset="0"/>
                          <a:ea typeface="ヒラギノ角ゴ ProN W3" charset="0"/>
                          <a:cs typeface="Vista Sans OT Reg" charset="0"/>
                          <a:sym typeface="Vista Sans OT Reg" charset="0"/>
                        </a:rPr>
                        <a:t> a </a:t>
                      </a:r>
                      <a:r>
                        <a:rPr kumimoji="0" lang="en-US" sz="3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ista Sans OT Reg" charset="0"/>
                          <a:ea typeface="ヒラギノ角ゴ ProN W3" charset="0"/>
                          <a:cs typeface="Vista Sans OT Reg" charset="0"/>
                          <a:sym typeface="Vista Sans OT Reg" charset="0"/>
                        </a:rPr>
                        <a:t>problémák</a:t>
                      </a:r>
                      <a:endParaRPr kumimoji="0" lang="en-US" sz="3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ista Sans OT Reg" charset="0"/>
                        <a:ea typeface="ヒラギノ角ゴ ProN W3" charset="0"/>
                        <a:cs typeface="Vista Sans OT Reg" charset="0"/>
                        <a:sym typeface="Vista Sans OT Reg" charset="0"/>
                      </a:endParaRPr>
                    </a:p>
                  </a:txBody>
                  <a:tcPr marL="63500" marR="63500" marT="63500" marB="63500" anchor="ctr" horzOverflow="overflow">
                    <a:lnL>
                      <a:noFill/>
                    </a:lnL>
                    <a:lnR>
                      <a:noFill/>
                    </a:lnR>
                    <a:lnT w="50800" cap="flat" cmpd="sng" algn="ctr">
                      <a:solidFill>
                        <a:srgbClr val="4159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4159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EE9"/>
                    </a:solidFill>
                  </a:tcPr>
                </a:tc>
              </a:tr>
              <a:tr h="1087438">
                <a:tc>
                  <a:txBody>
                    <a:bodyPr/>
                    <a:lstStyle/>
                    <a:p>
                      <a:pPr marL="254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15995"/>
                          </a:solidFill>
                          <a:effectLst/>
                          <a:latin typeface="Vista Sans OT Bold" charset="0"/>
                          <a:ea typeface="ヒラギノ角ゴ ProN W3" charset="0"/>
                          <a:cs typeface="Vista Sans OT Bold" charset="0"/>
                          <a:sym typeface="Vista Sans OT Bold" charset="0"/>
                        </a:rPr>
                        <a:t>3</a:t>
                      </a:r>
                    </a:p>
                  </a:txBody>
                  <a:tcPr marL="63500" marR="63500" marT="63500" marB="63500" anchor="ctr" horzOverflow="overflow">
                    <a:lnL>
                      <a:noFill/>
                    </a:lnL>
                    <a:lnR>
                      <a:noFill/>
                    </a:lnR>
                    <a:lnT w="50800" cap="flat" cmpd="sng" algn="ctr">
                      <a:solidFill>
                        <a:srgbClr val="4159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4159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EE9"/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ista Sans OT Reg" charset="0"/>
                          <a:ea typeface="ヒラギノ角ゴ ProN W3" charset="0"/>
                          <a:cs typeface="Vista Sans OT Reg" charset="0"/>
                          <a:sym typeface="Vista Sans OT Reg" charset="0"/>
                        </a:rPr>
                        <a:t>Manuális</a:t>
                      </a: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ista Sans OT Reg" charset="0"/>
                          <a:ea typeface="ヒラギノ角ゴ ProN W3" charset="0"/>
                          <a:cs typeface="Vista Sans OT Reg" charset="0"/>
                          <a:sym typeface="Vista Sans OT Reg" charset="0"/>
                        </a:rPr>
                        <a:t> </a:t>
                      </a:r>
                      <a:r>
                        <a:rPr kumimoji="0" lang="en-US" sz="3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ista Sans OT Reg" charset="0"/>
                          <a:ea typeface="ヒラギノ角ゴ ProN W3" charset="0"/>
                          <a:cs typeface="Vista Sans OT Reg" charset="0"/>
                          <a:sym typeface="Vista Sans OT Reg" charset="0"/>
                        </a:rPr>
                        <a:t>megoldások</a:t>
                      </a: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ista Sans OT Reg" charset="0"/>
                          <a:ea typeface="ヒラギノ角ゴ ProN W3" charset="0"/>
                          <a:cs typeface="Vista Sans OT Reg" charset="0"/>
                          <a:sym typeface="Vista Sans OT Reg" charset="0"/>
                        </a:rPr>
                        <a:t> </a:t>
                      </a:r>
                      <a:r>
                        <a:rPr kumimoji="0" lang="en-US" sz="3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ista Sans OT Reg" charset="0"/>
                          <a:ea typeface="ヒラギノ角ゴ ProN W3" charset="0"/>
                          <a:cs typeface="Vista Sans OT Reg" charset="0"/>
                          <a:sym typeface="Vista Sans OT Reg" charset="0"/>
                        </a:rPr>
                        <a:t>és</a:t>
                      </a: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ista Sans OT Reg" charset="0"/>
                          <a:ea typeface="ヒラギノ角ゴ ProN W3" charset="0"/>
                          <a:cs typeface="Vista Sans OT Reg" charset="0"/>
                          <a:sym typeface="Vista Sans OT Reg" charset="0"/>
                        </a:rPr>
                        <a:t> a </a:t>
                      </a:r>
                      <a:r>
                        <a:rPr kumimoji="0" lang="en-US" sz="3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ista Sans OT Reg" charset="0"/>
                          <a:ea typeface="ヒラギノ角ゴ ProN W3" charset="0"/>
                          <a:cs typeface="Vista Sans OT Reg" charset="0"/>
                          <a:sym typeface="Vista Sans OT Reg" charset="0"/>
                        </a:rPr>
                        <a:t>múlt</a:t>
                      </a:r>
                      <a:endParaRPr kumimoji="0" lang="en-US" sz="3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ista Sans OT Reg" charset="0"/>
                        <a:ea typeface="ヒラギノ角ゴ ProN W3" charset="0"/>
                        <a:cs typeface="Vista Sans OT Reg" charset="0"/>
                        <a:sym typeface="Vista Sans OT Reg" charset="0"/>
                      </a:endParaRPr>
                    </a:p>
                  </a:txBody>
                  <a:tcPr marL="63500" marR="63500" marT="63500" marB="63500" anchor="ctr" horzOverflow="overflow">
                    <a:lnL>
                      <a:noFill/>
                    </a:lnL>
                    <a:lnR>
                      <a:noFill/>
                    </a:lnR>
                    <a:lnT w="50800" cap="flat" cmpd="sng" algn="ctr">
                      <a:solidFill>
                        <a:srgbClr val="4159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4159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EE9"/>
                    </a:solidFill>
                  </a:tcPr>
                </a:tc>
              </a:tr>
              <a:tr h="1087438">
                <a:tc>
                  <a:txBody>
                    <a:bodyPr/>
                    <a:lstStyle/>
                    <a:p>
                      <a:pPr marL="254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15995"/>
                          </a:solidFill>
                          <a:effectLst/>
                          <a:latin typeface="Vista Sans OT Bold" charset="0"/>
                          <a:ea typeface="ヒラギノ角ゴ ProN W3" charset="0"/>
                          <a:cs typeface="Vista Sans OT Bold" charset="0"/>
                          <a:sym typeface="Vista Sans OT Bold" charset="0"/>
                        </a:rPr>
                        <a:t>4</a:t>
                      </a:r>
                    </a:p>
                  </a:txBody>
                  <a:tcPr marL="63500" marR="63500" marT="63500" marB="63500" anchor="ctr" horzOverflow="overflow">
                    <a:lnL>
                      <a:noFill/>
                    </a:lnL>
                    <a:lnR>
                      <a:noFill/>
                    </a:lnR>
                    <a:lnT w="50800" cap="flat" cmpd="sng" algn="ctr">
                      <a:solidFill>
                        <a:srgbClr val="4159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4159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EE9"/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ista Sans OT Reg" charset="0"/>
                          <a:ea typeface="ヒラギノ角ゴ ProN W3" charset="0"/>
                          <a:cs typeface="Vista Sans OT Reg" charset="0"/>
                          <a:sym typeface="Vista Sans OT Reg" charset="0"/>
                        </a:rPr>
                        <a:t>Automatizált</a:t>
                      </a: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ista Sans OT Reg" charset="0"/>
                          <a:ea typeface="ヒラギノ角ゴ ProN W3" charset="0"/>
                          <a:cs typeface="Vista Sans OT Reg" charset="0"/>
                          <a:sym typeface="Vista Sans OT Reg" charset="0"/>
                        </a:rPr>
                        <a:t> </a:t>
                      </a:r>
                      <a:r>
                        <a:rPr kumimoji="0" lang="en-US" sz="3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ista Sans OT Reg" charset="0"/>
                          <a:ea typeface="ヒラギノ角ゴ ProN W3" charset="0"/>
                          <a:cs typeface="Vista Sans OT Reg" charset="0"/>
                          <a:sym typeface="Vista Sans OT Reg" charset="0"/>
                        </a:rPr>
                        <a:t>megoldás</a:t>
                      </a:r>
                      <a:endParaRPr kumimoji="0" lang="en-US" sz="3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ista Sans OT Reg" charset="0"/>
                        <a:ea typeface="ヒラギノ角ゴ ProN W3" charset="0"/>
                        <a:cs typeface="Vista Sans OT Reg" charset="0"/>
                        <a:sym typeface="Vista Sans OT Reg" charset="0"/>
                      </a:endParaRPr>
                    </a:p>
                  </a:txBody>
                  <a:tcPr marL="63500" marR="63500" marT="63500" marB="63500" anchor="ctr" horzOverflow="overflow">
                    <a:lnL>
                      <a:noFill/>
                    </a:lnL>
                    <a:lnR>
                      <a:noFill/>
                    </a:lnR>
                    <a:lnT w="50800" cap="flat" cmpd="sng" algn="ctr">
                      <a:solidFill>
                        <a:srgbClr val="4159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4159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EE9"/>
                    </a:solidFill>
                  </a:tcPr>
                </a:tc>
              </a:tr>
              <a:tr h="1087438">
                <a:tc>
                  <a:txBody>
                    <a:bodyPr/>
                    <a:lstStyle/>
                    <a:p>
                      <a:pPr marL="254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15995"/>
                          </a:solidFill>
                          <a:effectLst/>
                          <a:latin typeface="Vista Sans OT Bold" charset="0"/>
                          <a:ea typeface="ヒラギノ角ゴ ProN W3" charset="0"/>
                          <a:cs typeface="Vista Sans OT Bold" charset="0"/>
                          <a:sym typeface="Vista Sans OT Bold" charset="0"/>
                        </a:rPr>
                        <a:t>5</a:t>
                      </a:r>
                    </a:p>
                  </a:txBody>
                  <a:tcPr marL="63500" marR="63500" marT="63500" marB="63500" anchor="ctr" horzOverflow="overflow">
                    <a:lnL>
                      <a:noFill/>
                    </a:lnL>
                    <a:lnR>
                      <a:noFill/>
                    </a:lnR>
                    <a:lnT w="50800" cap="flat" cmpd="sng" algn="ctr">
                      <a:solidFill>
                        <a:srgbClr val="4159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EE9"/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ista Sans OT Reg" charset="0"/>
                          <a:ea typeface="ヒラギノ角ゴ ProN W3" charset="0"/>
                          <a:cs typeface="Vista Sans OT Reg" charset="0"/>
                          <a:sym typeface="Vista Sans OT Reg" charset="0"/>
                        </a:rPr>
                        <a:t>Q&amp;A</a:t>
                      </a:r>
                      <a:endParaRPr kumimoji="0" lang="en-US" sz="3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ista Sans OT Reg" charset="0"/>
                        <a:ea typeface="ヒラギノ角ゴ ProN W3" charset="0"/>
                        <a:cs typeface="Vista Sans OT Reg" charset="0"/>
                        <a:sym typeface="Vista Sans OT Reg" charset="0"/>
                      </a:endParaRPr>
                    </a:p>
                  </a:txBody>
                  <a:tcPr marL="63500" marR="63500" marT="63500" marB="63500" anchor="ctr" horzOverflow="overflow">
                    <a:lnL>
                      <a:noFill/>
                    </a:lnL>
                    <a:lnR>
                      <a:noFill/>
                    </a:lnR>
                    <a:lnT w="50800" cap="flat" cmpd="sng" algn="ctr">
                      <a:solidFill>
                        <a:srgbClr val="4159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EE9"/>
                    </a:solidFill>
                  </a:tcPr>
                </a:tc>
              </a:tr>
            </a:tbl>
          </a:graphicData>
        </a:graphic>
      </p:graphicFrame>
      <p:sp>
        <p:nvSpPr>
          <p:cNvPr id="10256" name="Rectangle 39"/>
          <p:cNvSpPr>
            <a:spLocks noGrp="1" noChangeArrowheads="1"/>
          </p:cNvSpPr>
          <p:nvPr>
            <p:ph type="title"/>
          </p:nvPr>
        </p:nvSpPr>
        <p:spPr>
          <a:xfrm>
            <a:off x="787400" y="647700"/>
            <a:ext cx="11417300" cy="660400"/>
          </a:xfrm>
        </p:spPr>
        <p:txBody>
          <a:bodyPr lIns="0" tIns="0" rIns="0" bIns="0" anchor="t"/>
          <a:lstStyle/>
          <a:p>
            <a:pPr eaLnBrk="1" hangingPunct="1"/>
            <a:r>
              <a:rPr lang="en-US">
                <a:latin typeface="Vista Sans OT Medium" charset="0"/>
                <a:ea typeface="ヒラギノ角ゴ ProN W6" charset="0"/>
                <a:cs typeface="ヒラギノ角ゴ ProN W6" charset="0"/>
              </a:rPr>
              <a:t>Agenda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Folded Corner 2"/>
          <p:cNvSpPr>
            <a:spLocks noChangeArrowheads="1"/>
          </p:cNvSpPr>
          <p:nvPr/>
        </p:nvSpPr>
        <p:spPr bwMode="auto">
          <a:xfrm>
            <a:off x="11074400" y="558800"/>
            <a:ext cx="1600200" cy="685800"/>
          </a:xfrm>
          <a:prstGeom prst="foldedCorner">
            <a:avLst>
              <a:gd name="adj" fmla="val 1666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svn</a:t>
            </a:r>
          </a:p>
          <a:p>
            <a:pPr>
              <a:lnSpc>
                <a:spcPct val="90000"/>
              </a:lnSpc>
            </a:pPr>
            <a:r>
              <a:rPr lang="en-US" sz="1800"/>
              <a:t>- tier/tabla1</a:t>
            </a:r>
          </a:p>
        </p:txBody>
      </p:sp>
      <p:sp>
        <p:nvSpPr>
          <p:cNvPr id="37890" name="Rectangle 1"/>
          <p:cNvSpPr txBox="1">
            <a:spLocks noChangeArrowheads="1"/>
          </p:cNvSpPr>
          <p:nvPr/>
        </p:nvSpPr>
        <p:spPr bwMode="auto">
          <a:xfrm>
            <a:off x="787400" y="330200"/>
            <a:ext cx="358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4600">
                <a:solidFill>
                  <a:schemeClr val="tx1"/>
                </a:solidFill>
                <a:latin typeface="Vista Sans OT Medium" charset="0"/>
                <a:ea typeface="ヒラギノ角ゴ ProN W6" charset="0"/>
                <a:cs typeface="ヒラギノ角ゴ ProN W6" charset="0"/>
                <a:sym typeface="Vista Sans OT Medium" charset="0"/>
              </a:rPr>
              <a:t>scheduler</a:t>
            </a:r>
          </a:p>
        </p:txBody>
      </p:sp>
      <p:sp>
        <p:nvSpPr>
          <p:cNvPr id="6" name="Magnetic Disk 5"/>
          <p:cNvSpPr/>
          <p:nvPr/>
        </p:nvSpPr>
        <p:spPr bwMode="auto">
          <a:xfrm>
            <a:off x="10769600" y="2082800"/>
            <a:ext cx="1905000" cy="1981200"/>
          </a:xfrm>
          <a:prstGeom prst="flowChartMagneticDisk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37892" name="TextBox 7"/>
          <p:cNvSpPr txBox="1">
            <a:spLocks noChangeArrowheads="1"/>
          </p:cNvSpPr>
          <p:nvPr/>
        </p:nvSpPr>
        <p:spPr bwMode="auto">
          <a:xfrm>
            <a:off x="10845800" y="2235200"/>
            <a:ext cx="1676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 dirty="0" smtClean="0"/>
              <a:t>udbxx.snc:</a:t>
            </a:r>
            <a:r>
              <a:rPr lang="en-US" sz="1600" dirty="0"/>
              <a:t>3306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769600" y="2844800"/>
            <a:ext cx="22352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MySQL:</a:t>
            </a:r>
          </a:p>
          <a:p>
            <a:pPr>
              <a:defRPr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aosc_local_status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1600" dirty="0"/>
              <a:t>- </a:t>
            </a:r>
            <a:r>
              <a:rPr lang="en-US" sz="1600" dirty="0" err="1"/>
              <a:t>aosc_osc_ww</a:t>
            </a:r>
            <a:endParaRPr lang="en-US" sz="1600" dirty="0"/>
          </a:p>
          <a:p>
            <a:pPr marL="285750" indent="-285750">
              <a:buFontTx/>
              <a:buChar char="-"/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</p:txBody>
      </p:sp>
      <p:sp>
        <p:nvSpPr>
          <p:cNvPr id="15" name="Round Diagonal Corner Rectangle 14"/>
          <p:cNvSpPr/>
          <p:nvPr/>
        </p:nvSpPr>
        <p:spPr bwMode="auto">
          <a:xfrm>
            <a:off x="2387600" y="1244600"/>
            <a:ext cx="1981200" cy="4572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16200" y="1244600"/>
            <a:ext cx="1828800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aosc_brain</a:t>
            </a:r>
            <a:endParaRPr lang="en-US" sz="2000" dirty="0">
              <a:solidFill>
                <a:schemeClr val="accent3"/>
              </a:solidFill>
            </a:endParaRPr>
          </a:p>
          <a:p>
            <a:pPr>
              <a:defRPr/>
            </a:pP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14" name="Magnetic Disk 13"/>
          <p:cNvSpPr/>
          <p:nvPr/>
        </p:nvSpPr>
        <p:spPr bwMode="auto">
          <a:xfrm>
            <a:off x="330200" y="1473200"/>
            <a:ext cx="1905000" cy="3048000"/>
          </a:xfrm>
          <a:prstGeom prst="flowChartMagneticDisk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37897" name="TextBox 15"/>
          <p:cNvSpPr txBox="1">
            <a:spLocks noChangeArrowheads="1"/>
          </p:cNvSpPr>
          <p:nvPr/>
        </p:nvSpPr>
        <p:spPr bwMode="auto">
          <a:xfrm>
            <a:off x="711200" y="1854200"/>
            <a:ext cx="1600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/>
              <a:t>aosc_db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0200" y="2540000"/>
            <a:ext cx="1981200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MySQL: </a:t>
            </a:r>
          </a:p>
          <a:p>
            <a:pPr marL="285750" indent="-285750">
              <a:buFontTx/>
              <a:buChar char="-"/>
              <a:defRPr/>
            </a:pP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allowed_alters</a:t>
            </a:r>
            <a:endParaRPr lang="en-US" sz="1600" dirty="0"/>
          </a:p>
          <a:p>
            <a:pPr marL="285750" indent="-285750">
              <a:buFontTx/>
              <a:buChar char="-"/>
              <a:defRPr/>
            </a:pPr>
            <a:r>
              <a:rPr lang="en-US" sz="1600" dirty="0" err="1"/>
              <a:t>current_alters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  <a:defRPr/>
            </a:pP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finished_alters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  <a:defRPr/>
            </a:pPr>
            <a:r>
              <a:rPr lang="en-US" sz="1600" dirty="0"/>
              <a:t>alter_db_tabla1</a:t>
            </a:r>
          </a:p>
          <a:p>
            <a:pPr marL="285750" indent="-285750">
              <a:buFontTx/>
              <a:buChar char="-"/>
              <a:defRPr/>
            </a:pP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  <a:defRPr/>
            </a:pPr>
            <a:r>
              <a:rPr lang="en-US" sz="1600" dirty="0" err="1"/>
              <a:t>running_alters</a:t>
            </a:r>
            <a:endParaRPr lang="en-US" sz="1600" dirty="0"/>
          </a:p>
        </p:txBody>
      </p:sp>
      <p:sp>
        <p:nvSpPr>
          <p:cNvPr id="31" name="Round Diagonal Corner Rectangle 30"/>
          <p:cNvSpPr/>
          <p:nvPr/>
        </p:nvSpPr>
        <p:spPr bwMode="auto">
          <a:xfrm>
            <a:off x="10617200" y="4292600"/>
            <a:ext cx="2133600" cy="6096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693400" y="4368800"/>
            <a:ext cx="19812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aosc_checksum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23" name="Round Diagonal Corner Rectangle 22"/>
          <p:cNvSpPr/>
          <p:nvPr/>
        </p:nvSpPr>
        <p:spPr bwMode="auto">
          <a:xfrm>
            <a:off x="2387600" y="1854200"/>
            <a:ext cx="1981200" cy="4572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63800" y="1854200"/>
            <a:ext cx="19050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aosc_collector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37903" name="Right Arrow 36"/>
          <p:cNvSpPr>
            <a:spLocks noChangeArrowheads="1"/>
          </p:cNvSpPr>
          <p:nvPr/>
        </p:nvSpPr>
        <p:spPr bwMode="auto">
          <a:xfrm rot="290131">
            <a:off x="2406650" y="3165475"/>
            <a:ext cx="1362075" cy="276225"/>
          </a:xfrm>
          <a:prstGeom prst="rightArrow">
            <a:avLst>
              <a:gd name="adj1" fmla="val 50000"/>
              <a:gd name="adj2" fmla="val 49881"/>
            </a:avLst>
          </a:prstGeom>
          <a:solidFill>
            <a:srgbClr val="7575D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37904" name="Right Arrow 41"/>
          <p:cNvSpPr>
            <a:spLocks noChangeArrowheads="1"/>
          </p:cNvSpPr>
          <p:nvPr/>
        </p:nvSpPr>
        <p:spPr bwMode="auto">
          <a:xfrm rot="10800000">
            <a:off x="3073400" y="4064000"/>
            <a:ext cx="1212850" cy="304800"/>
          </a:xfrm>
          <a:prstGeom prst="rightArrow">
            <a:avLst>
              <a:gd name="adj1" fmla="val 50000"/>
              <a:gd name="adj2" fmla="val 50016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26" name="Round Diagonal Corner Rectangle 25"/>
          <p:cNvSpPr/>
          <p:nvPr/>
        </p:nvSpPr>
        <p:spPr bwMode="auto">
          <a:xfrm>
            <a:off x="4902200" y="3302000"/>
            <a:ext cx="1981200" cy="4572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02200" y="3302000"/>
            <a:ext cx="20574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aosc_scheduler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37907" name="Right Arrow 27"/>
          <p:cNvSpPr>
            <a:spLocks noChangeArrowheads="1"/>
          </p:cNvSpPr>
          <p:nvPr/>
        </p:nvSpPr>
        <p:spPr bwMode="auto">
          <a:xfrm>
            <a:off x="2408238" y="3516313"/>
            <a:ext cx="1350962" cy="276225"/>
          </a:xfrm>
          <a:prstGeom prst="rightArrow">
            <a:avLst>
              <a:gd name="adj1" fmla="val 50000"/>
              <a:gd name="adj2" fmla="val 49882"/>
            </a:avLst>
          </a:prstGeom>
          <a:solidFill>
            <a:srgbClr val="7575D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37908" name="Right Arrow 28"/>
          <p:cNvSpPr>
            <a:spLocks noChangeArrowheads="1"/>
          </p:cNvSpPr>
          <p:nvPr/>
        </p:nvSpPr>
        <p:spPr bwMode="auto">
          <a:xfrm>
            <a:off x="7645400" y="3454400"/>
            <a:ext cx="1752600" cy="276225"/>
          </a:xfrm>
          <a:prstGeom prst="rightArrow">
            <a:avLst>
              <a:gd name="adj1" fmla="val 50000"/>
              <a:gd name="adj2" fmla="val 4990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>
              <a:solidFill>
                <a:srgbClr val="E1AD4F"/>
              </a:solidFill>
            </a:endParaRPr>
          </a:p>
        </p:txBody>
      </p:sp>
      <p:sp>
        <p:nvSpPr>
          <p:cNvPr id="37909" name="TextBox 33"/>
          <p:cNvSpPr txBox="1">
            <a:spLocks noChangeArrowheads="1"/>
          </p:cNvSpPr>
          <p:nvPr/>
        </p:nvSpPr>
        <p:spPr bwMode="auto">
          <a:xfrm rot="5590">
            <a:off x="3455988" y="4211638"/>
            <a:ext cx="8477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E1AD4F"/>
                </a:solidFill>
              </a:rPr>
              <a:t>Queue</a:t>
            </a:r>
          </a:p>
        </p:txBody>
      </p:sp>
      <p:sp>
        <p:nvSpPr>
          <p:cNvPr id="37910" name="TextBox 34"/>
          <p:cNvSpPr txBox="1">
            <a:spLocks noChangeArrowheads="1"/>
          </p:cNvSpPr>
          <p:nvPr/>
        </p:nvSpPr>
        <p:spPr bwMode="auto">
          <a:xfrm>
            <a:off x="7874000" y="3225800"/>
            <a:ext cx="1905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 dirty="0" err="1" smtClean="0">
                <a:solidFill>
                  <a:srgbClr val="E1AD4F"/>
                </a:solidFill>
              </a:rPr>
              <a:t>paraméterek</a:t>
            </a:r>
            <a:endParaRPr lang="en-US" sz="1600" dirty="0">
              <a:solidFill>
                <a:srgbClr val="E1AD4F"/>
              </a:solidFill>
            </a:endParaRPr>
          </a:p>
        </p:txBody>
      </p:sp>
      <p:sp>
        <p:nvSpPr>
          <p:cNvPr id="37911" name="TextBox 46"/>
          <p:cNvSpPr txBox="1">
            <a:spLocks noChangeArrowheads="1"/>
          </p:cNvSpPr>
          <p:nvPr/>
        </p:nvSpPr>
        <p:spPr bwMode="auto">
          <a:xfrm>
            <a:off x="5664200" y="1930400"/>
            <a:ext cx="1828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/>
              <a:t>(</a:t>
            </a:r>
            <a:r>
              <a:rPr lang="en-US" sz="1400" dirty="0" smtClean="0"/>
              <a:t>‘</a:t>
            </a:r>
            <a:r>
              <a:rPr lang="en-US" sz="1400" dirty="0" err="1" smtClean="0"/>
              <a:t>udbxx.snc</a:t>
            </a:r>
            <a:r>
              <a:rPr lang="en-US" sz="1400" dirty="0" smtClean="0"/>
              <a:t>’</a:t>
            </a:r>
            <a:r>
              <a:rPr lang="en-US" sz="1400" dirty="0"/>
              <a:t>, 3306);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673600" y="1930400"/>
            <a:ext cx="8223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gépek</a:t>
            </a: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673600" y="1244600"/>
            <a:ext cx="8223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táblák</a:t>
            </a: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7914" name="TextBox 50"/>
          <p:cNvSpPr txBox="1">
            <a:spLocks noChangeArrowheads="1"/>
          </p:cNvSpPr>
          <p:nvPr/>
        </p:nvSpPr>
        <p:spPr bwMode="auto">
          <a:xfrm>
            <a:off x="5664200" y="1320800"/>
            <a:ext cx="3429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/>
              <a:t>(</a:t>
            </a:r>
            <a:r>
              <a:rPr lang="en-US" sz="1400" dirty="0" smtClean="0"/>
              <a:t>‘</a:t>
            </a:r>
            <a:r>
              <a:rPr lang="en-US" sz="1400" dirty="0" err="1" smtClean="0"/>
              <a:t>u</a:t>
            </a:r>
            <a:r>
              <a:rPr lang="en-US" altLang="ja-JP" sz="1400" dirty="0" err="1" smtClean="0"/>
              <a:t>db</a:t>
            </a:r>
            <a:r>
              <a:rPr lang="en-US" altLang="ja-JP" sz="1400" dirty="0"/>
              <a:t>', </a:t>
            </a:r>
            <a:r>
              <a:rPr lang="en-US" sz="1400" dirty="0"/>
              <a:t>‘</a:t>
            </a:r>
            <a:r>
              <a:rPr lang="en-US" altLang="ja-JP" sz="1400" dirty="0"/>
              <a:t>tabla1</a:t>
            </a:r>
            <a:r>
              <a:rPr lang="en-US" sz="1400" dirty="0"/>
              <a:t>’</a:t>
            </a:r>
            <a:r>
              <a:rPr lang="en-US" altLang="ja-JP" sz="1400" dirty="0"/>
              <a:t>, </a:t>
            </a:r>
            <a:r>
              <a:rPr lang="en-US" sz="1400" dirty="0"/>
              <a:t>‘</a:t>
            </a:r>
            <a:r>
              <a:rPr lang="en-US" altLang="ja-JP" sz="1400" dirty="0"/>
              <a:t>IPR', 10, 'default');</a:t>
            </a:r>
            <a:endParaRPr lang="en-US" sz="1400" dirty="0"/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olded Corner 2"/>
          <p:cNvSpPr>
            <a:spLocks noChangeArrowheads="1"/>
          </p:cNvSpPr>
          <p:nvPr/>
        </p:nvSpPr>
        <p:spPr bwMode="auto">
          <a:xfrm>
            <a:off x="11074400" y="558800"/>
            <a:ext cx="1600200" cy="685800"/>
          </a:xfrm>
          <a:prstGeom prst="foldedCorner">
            <a:avLst>
              <a:gd name="adj" fmla="val 1666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svn</a:t>
            </a:r>
          </a:p>
          <a:p>
            <a:pPr>
              <a:lnSpc>
                <a:spcPct val="90000"/>
              </a:lnSpc>
            </a:pPr>
            <a:r>
              <a:rPr lang="en-US" sz="1800"/>
              <a:t>- tier/tabla1</a:t>
            </a:r>
          </a:p>
        </p:txBody>
      </p:sp>
      <p:sp>
        <p:nvSpPr>
          <p:cNvPr id="38914" name="Rectangle 1"/>
          <p:cNvSpPr txBox="1">
            <a:spLocks noChangeArrowheads="1"/>
          </p:cNvSpPr>
          <p:nvPr/>
        </p:nvSpPr>
        <p:spPr bwMode="auto">
          <a:xfrm>
            <a:off x="787400" y="330200"/>
            <a:ext cx="358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4600">
                <a:solidFill>
                  <a:schemeClr val="tx1"/>
                </a:solidFill>
                <a:latin typeface="Vista Sans OT Medium" charset="0"/>
                <a:ea typeface="ヒラギノ角ゴ ProN W6" charset="0"/>
                <a:cs typeface="ヒラギノ角ゴ ProN W6" charset="0"/>
                <a:sym typeface="Vista Sans OT Medium" charset="0"/>
              </a:rPr>
              <a:t>scheduler</a:t>
            </a:r>
          </a:p>
        </p:txBody>
      </p:sp>
      <p:sp>
        <p:nvSpPr>
          <p:cNvPr id="6" name="Magnetic Disk 5"/>
          <p:cNvSpPr/>
          <p:nvPr/>
        </p:nvSpPr>
        <p:spPr bwMode="auto">
          <a:xfrm>
            <a:off x="10769600" y="2082800"/>
            <a:ext cx="1905000" cy="1981200"/>
          </a:xfrm>
          <a:prstGeom prst="flowChartMagneticDisk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38916" name="TextBox 7"/>
          <p:cNvSpPr txBox="1">
            <a:spLocks noChangeArrowheads="1"/>
          </p:cNvSpPr>
          <p:nvPr/>
        </p:nvSpPr>
        <p:spPr bwMode="auto">
          <a:xfrm>
            <a:off x="10845800" y="2235200"/>
            <a:ext cx="17526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 dirty="0" smtClean="0"/>
              <a:t>udbxx.snc:</a:t>
            </a:r>
            <a:r>
              <a:rPr lang="en-US" sz="1600" dirty="0" smtClean="0"/>
              <a:t>3306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0769600" y="2844800"/>
            <a:ext cx="22352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MySQL:</a:t>
            </a:r>
          </a:p>
          <a:p>
            <a:pPr>
              <a:defRPr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aosc_local_status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1600" dirty="0"/>
              <a:t>- </a:t>
            </a:r>
            <a:r>
              <a:rPr lang="en-US" sz="1600" dirty="0" err="1"/>
              <a:t>aosc_osc_ww</a:t>
            </a:r>
            <a:endParaRPr lang="en-US" sz="1600" dirty="0"/>
          </a:p>
          <a:p>
            <a:pPr marL="285750" indent="-285750">
              <a:buFontTx/>
              <a:buChar char="-"/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</p:txBody>
      </p:sp>
      <p:sp>
        <p:nvSpPr>
          <p:cNvPr id="15" name="Round Diagonal Corner Rectangle 14"/>
          <p:cNvSpPr/>
          <p:nvPr/>
        </p:nvSpPr>
        <p:spPr bwMode="auto">
          <a:xfrm>
            <a:off x="2387600" y="1244600"/>
            <a:ext cx="1981200" cy="4572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16200" y="1244600"/>
            <a:ext cx="1828800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aosc_brain</a:t>
            </a:r>
            <a:endParaRPr lang="en-US" sz="2000" dirty="0">
              <a:solidFill>
                <a:schemeClr val="accent3"/>
              </a:solidFill>
            </a:endParaRPr>
          </a:p>
          <a:p>
            <a:pPr>
              <a:defRPr/>
            </a:pP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14" name="Magnetic Disk 13"/>
          <p:cNvSpPr/>
          <p:nvPr/>
        </p:nvSpPr>
        <p:spPr bwMode="auto">
          <a:xfrm>
            <a:off x="330200" y="1473200"/>
            <a:ext cx="1905000" cy="3048000"/>
          </a:xfrm>
          <a:prstGeom prst="flowChartMagneticDisk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38921" name="TextBox 15"/>
          <p:cNvSpPr txBox="1">
            <a:spLocks noChangeArrowheads="1"/>
          </p:cNvSpPr>
          <p:nvPr/>
        </p:nvSpPr>
        <p:spPr bwMode="auto">
          <a:xfrm>
            <a:off x="711200" y="1854200"/>
            <a:ext cx="1600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/>
              <a:t>aosc_db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0200" y="2540000"/>
            <a:ext cx="1981200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MySQL: </a:t>
            </a:r>
          </a:p>
          <a:p>
            <a:pPr marL="285750" indent="-285750">
              <a:buFontTx/>
              <a:buChar char="-"/>
              <a:defRPr/>
            </a:pP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allowed_alters</a:t>
            </a:r>
            <a:endParaRPr lang="en-US" sz="1600" dirty="0"/>
          </a:p>
          <a:p>
            <a:pPr marL="285750" indent="-285750">
              <a:buFontTx/>
              <a:buChar char="-"/>
              <a:defRPr/>
            </a:pPr>
            <a:r>
              <a:rPr lang="en-US" sz="1600" dirty="0" err="1"/>
              <a:t>current_alters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  <a:defRPr/>
            </a:pP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finished_alters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  <a:defRPr/>
            </a:pPr>
            <a:r>
              <a:rPr lang="en-US" sz="1600" dirty="0"/>
              <a:t>alter_db_tabla1</a:t>
            </a:r>
          </a:p>
          <a:p>
            <a:pPr marL="285750" indent="-285750">
              <a:buFontTx/>
              <a:buChar char="-"/>
              <a:defRPr/>
            </a:pP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  <a:defRPr/>
            </a:pPr>
            <a:r>
              <a:rPr lang="en-US" sz="1600" dirty="0" err="1"/>
              <a:t>running_alters</a:t>
            </a:r>
            <a:endParaRPr lang="en-US" sz="1600" dirty="0"/>
          </a:p>
        </p:txBody>
      </p:sp>
      <p:sp>
        <p:nvSpPr>
          <p:cNvPr id="31" name="Round Diagonal Corner Rectangle 30"/>
          <p:cNvSpPr/>
          <p:nvPr/>
        </p:nvSpPr>
        <p:spPr bwMode="auto">
          <a:xfrm>
            <a:off x="10617200" y="4292600"/>
            <a:ext cx="2133600" cy="6096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693400" y="4368800"/>
            <a:ext cx="19812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aosc_checksum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23" name="Round Diagonal Corner Rectangle 22"/>
          <p:cNvSpPr/>
          <p:nvPr/>
        </p:nvSpPr>
        <p:spPr bwMode="auto">
          <a:xfrm>
            <a:off x="2387600" y="1854200"/>
            <a:ext cx="1981200" cy="4572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63800" y="1854200"/>
            <a:ext cx="19050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aosc_collector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38927" name="Right Arrow 36"/>
          <p:cNvSpPr>
            <a:spLocks noChangeArrowheads="1"/>
          </p:cNvSpPr>
          <p:nvPr/>
        </p:nvSpPr>
        <p:spPr bwMode="auto">
          <a:xfrm rot="290131">
            <a:off x="2406650" y="3165475"/>
            <a:ext cx="1362075" cy="276225"/>
          </a:xfrm>
          <a:prstGeom prst="rightArrow">
            <a:avLst>
              <a:gd name="adj1" fmla="val 50000"/>
              <a:gd name="adj2" fmla="val 49881"/>
            </a:avLst>
          </a:prstGeom>
          <a:solidFill>
            <a:srgbClr val="7575D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38928" name="Right Arrow 41"/>
          <p:cNvSpPr>
            <a:spLocks noChangeArrowheads="1"/>
          </p:cNvSpPr>
          <p:nvPr/>
        </p:nvSpPr>
        <p:spPr bwMode="auto">
          <a:xfrm rot="10800000">
            <a:off x="3073400" y="4064000"/>
            <a:ext cx="1212850" cy="304800"/>
          </a:xfrm>
          <a:prstGeom prst="rightArrow">
            <a:avLst>
              <a:gd name="adj1" fmla="val 50000"/>
              <a:gd name="adj2" fmla="val 50016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26" name="Round Diagonal Corner Rectangle 25"/>
          <p:cNvSpPr/>
          <p:nvPr/>
        </p:nvSpPr>
        <p:spPr bwMode="auto">
          <a:xfrm>
            <a:off x="4902200" y="3302000"/>
            <a:ext cx="1981200" cy="4572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02200" y="3302000"/>
            <a:ext cx="20574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aosc_scheduler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38931" name="Right Arrow 27"/>
          <p:cNvSpPr>
            <a:spLocks noChangeArrowheads="1"/>
          </p:cNvSpPr>
          <p:nvPr/>
        </p:nvSpPr>
        <p:spPr bwMode="auto">
          <a:xfrm>
            <a:off x="2408238" y="3516313"/>
            <a:ext cx="1350962" cy="276225"/>
          </a:xfrm>
          <a:prstGeom prst="rightArrow">
            <a:avLst>
              <a:gd name="adj1" fmla="val 50000"/>
              <a:gd name="adj2" fmla="val 49882"/>
            </a:avLst>
          </a:prstGeom>
          <a:solidFill>
            <a:srgbClr val="7575D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38932" name="Right Arrow 28"/>
          <p:cNvSpPr>
            <a:spLocks noChangeArrowheads="1"/>
          </p:cNvSpPr>
          <p:nvPr/>
        </p:nvSpPr>
        <p:spPr bwMode="auto">
          <a:xfrm>
            <a:off x="7645400" y="3454400"/>
            <a:ext cx="1752600" cy="276225"/>
          </a:xfrm>
          <a:prstGeom prst="rightArrow">
            <a:avLst>
              <a:gd name="adj1" fmla="val 50000"/>
              <a:gd name="adj2" fmla="val 4990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>
              <a:solidFill>
                <a:srgbClr val="E1AD4F"/>
              </a:solidFill>
            </a:endParaRPr>
          </a:p>
        </p:txBody>
      </p:sp>
      <p:sp>
        <p:nvSpPr>
          <p:cNvPr id="38933" name="TextBox 33"/>
          <p:cNvSpPr txBox="1">
            <a:spLocks noChangeArrowheads="1"/>
          </p:cNvSpPr>
          <p:nvPr/>
        </p:nvSpPr>
        <p:spPr bwMode="auto">
          <a:xfrm rot="5590">
            <a:off x="3455988" y="4211638"/>
            <a:ext cx="8477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E1AD4F"/>
                </a:solidFill>
              </a:rPr>
              <a:t>Queue</a:t>
            </a:r>
          </a:p>
        </p:txBody>
      </p:sp>
      <p:sp>
        <p:nvSpPr>
          <p:cNvPr id="38934" name="TextBox 34"/>
          <p:cNvSpPr txBox="1">
            <a:spLocks noChangeArrowheads="1"/>
          </p:cNvSpPr>
          <p:nvPr/>
        </p:nvSpPr>
        <p:spPr bwMode="auto">
          <a:xfrm>
            <a:off x="7874000" y="3225800"/>
            <a:ext cx="1905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 dirty="0" err="1" smtClean="0">
                <a:solidFill>
                  <a:srgbClr val="E1AD4F"/>
                </a:solidFill>
              </a:rPr>
              <a:t>paraméterek</a:t>
            </a:r>
            <a:endParaRPr lang="en-US" sz="1600" dirty="0">
              <a:solidFill>
                <a:srgbClr val="E1AD4F"/>
              </a:solidFill>
            </a:endParaRPr>
          </a:p>
        </p:txBody>
      </p:sp>
      <p:sp>
        <p:nvSpPr>
          <p:cNvPr id="38935" name="TextBox 46"/>
          <p:cNvSpPr txBox="1">
            <a:spLocks noChangeArrowheads="1"/>
          </p:cNvSpPr>
          <p:nvPr/>
        </p:nvSpPr>
        <p:spPr bwMode="auto">
          <a:xfrm>
            <a:off x="5664200" y="1930400"/>
            <a:ext cx="1828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/>
              <a:t>(</a:t>
            </a:r>
            <a:r>
              <a:rPr lang="en-US" sz="1400" dirty="0" smtClean="0"/>
              <a:t>‘</a:t>
            </a:r>
            <a:r>
              <a:rPr lang="en-US" sz="1400" dirty="0" err="1" smtClean="0"/>
              <a:t>udbxxsnc</a:t>
            </a:r>
            <a:r>
              <a:rPr lang="en-US" sz="1400" dirty="0" smtClean="0"/>
              <a:t>’</a:t>
            </a:r>
            <a:r>
              <a:rPr lang="en-US" sz="1400" dirty="0"/>
              <a:t>, 3306);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673600" y="1930400"/>
            <a:ext cx="8223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gépek</a:t>
            </a: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673600" y="1244600"/>
            <a:ext cx="8223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táblák</a:t>
            </a: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8938" name="TextBox 50"/>
          <p:cNvSpPr txBox="1">
            <a:spLocks noChangeArrowheads="1"/>
          </p:cNvSpPr>
          <p:nvPr/>
        </p:nvSpPr>
        <p:spPr bwMode="auto">
          <a:xfrm>
            <a:off x="5664200" y="1320800"/>
            <a:ext cx="3429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/>
              <a:t>(</a:t>
            </a:r>
            <a:r>
              <a:rPr lang="en-US" sz="1400" dirty="0" smtClean="0"/>
              <a:t>‘</a:t>
            </a:r>
            <a:r>
              <a:rPr lang="en-US" sz="1400" dirty="0" err="1" smtClean="0"/>
              <a:t>u</a:t>
            </a:r>
            <a:r>
              <a:rPr lang="en-US" altLang="ja-JP" sz="1400" dirty="0" err="1" smtClean="0"/>
              <a:t>db</a:t>
            </a:r>
            <a:r>
              <a:rPr lang="en-US" altLang="ja-JP" sz="1400" dirty="0"/>
              <a:t>', </a:t>
            </a:r>
            <a:r>
              <a:rPr lang="en-US" sz="1400" dirty="0"/>
              <a:t>‘</a:t>
            </a:r>
            <a:r>
              <a:rPr lang="en-US" altLang="ja-JP" sz="1400" dirty="0"/>
              <a:t>tabla1</a:t>
            </a:r>
            <a:r>
              <a:rPr lang="en-US" sz="1400" dirty="0"/>
              <a:t>’</a:t>
            </a:r>
            <a:r>
              <a:rPr lang="en-US" altLang="ja-JP" sz="1400" dirty="0"/>
              <a:t>, </a:t>
            </a:r>
            <a:r>
              <a:rPr lang="en-US" sz="1400" dirty="0"/>
              <a:t>‘</a:t>
            </a:r>
            <a:r>
              <a:rPr lang="en-US" altLang="ja-JP" sz="1400" dirty="0"/>
              <a:t>IPR', 10, 'default');</a:t>
            </a:r>
            <a:endParaRPr lang="en-US" sz="1400" dirty="0"/>
          </a:p>
        </p:txBody>
      </p:sp>
      <p:sp>
        <p:nvSpPr>
          <p:cNvPr id="38939" name="Rectangle 2"/>
          <p:cNvSpPr txBox="1">
            <a:spLocks noChangeArrowheads="1"/>
          </p:cNvSpPr>
          <p:nvPr/>
        </p:nvSpPr>
        <p:spPr bwMode="auto">
          <a:xfrm>
            <a:off x="6502400" y="5207000"/>
            <a:ext cx="6096000" cy="276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/>
          <a:lstStyle>
            <a:lvl1pPr marL="214313" indent="-214313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ts val="1700"/>
              </a:spcBef>
              <a:buClr>
                <a:srgbClr val="415995"/>
              </a:buClr>
              <a:buSzPct val="64000"/>
              <a:buFont typeface="Lucida Grande" charset="0"/>
              <a:buChar char="▪"/>
            </a:pPr>
            <a:r>
              <a:rPr lang="en-US" sz="2000" dirty="0" err="1">
                <a:solidFill>
                  <a:schemeClr val="tx1"/>
                </a:solidFill>
              </a:rPr>
              <a:t>Figyelembe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veszi</a:t>
            </a:r>
            <a:r>
              <a:rPr lang="en-US" sz="2000" dirty="0">
                <a:solidFill>
                  <a:schemeClr val="tx1"/>
                </a:solidFill>
              </a:rPr>
              <a:t> a tier/</a:t>
            </a:r>
            <a:r>
              <a:rPr lang="en-US" sz="2000" dirty="0" err="1">
                <a:solidFill>
                  <a:schemeClr val="tx1"/>
                </a:solidFill>
              </a:rPr>
              <a:t>csoport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egyéni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tulajdonságait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 err="1">
                <a:solidFill>
                  <a:schemeClr val="tx1"/>
                </a:solidFill>
              </a:rPr>
              <a:t>pl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maximális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alterek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száma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</a:p>
          <a:p>
            <a:pPr eaLnBrk="1" hangingPunct="1">
              <a:lnSpc>
                <a:spcPct val="110000"/>
              </a:lnSpc>
              <a:spcBef>
                <a:spcPts val="1700"/>
              </a:spcBef>
              <a:buClr>
                <a:srgbClr val="415995"/>
              </a:buClr>
              <a:buSzPct val="64000"/>
              <a:buFont typeface="Lucida Grande" charset="0"/>
              <a:buChar char="▪"/>
            </a:pPr>
            <a:r>
              <a:rPr lang="en-US" sz="2000" dirty="0">
                <a:solidFill>
                  <a:schemeClr val="tx1"/>
                </a:solidFill>
              </a:rPr>
              <a:t>Host/instance </a:t>
            </a:r>
            <a:r>
              <a:rPr lang="en-US" sz="2000" dirty="0" err="1" smtClean="0">
                <a:solidFill>
                  <a:schemeClr val="tx1"/>
                </a:solidFill>
              </a:rPr>
              <a:t>alapú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teljesítmény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elosztás</a:t>
            </a:r>
            <a:endParaRPr lang="en-US" sz="2000" dirty="0">
              <a:solidFill>
                <a:schemeClr val="tx1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ts val="1700"/>
              </a:spcBef>
              <a:buClr>
                <a:srgbClr val="415995"/>
              </a:buClr>
              <a:buSzPct val="64000"/>
              <a:buFont typeface="Lucida Grande" charset="0"/>
              <a:buChar char="▪"/>
            </a:pPr>
            <a:r>
              <a:rPr lang="en-US" sz="2000" dirty="0">
                <a:solidFill>
                  <a:schemeClr val="tx1"/>
                </a:solidFill>
              </a:rPr>
              <a:t>Queue </a:t>
            </a:r>
            <a:r>
              <a:rPr lang="en-US" sz="2000" dirty="0" err="1" smtClean="0">
                <a:solidFill>
                  <a:schemeClr val="tx1"/>
                </a:solidFill>
              </a:rPr>
              <a:t>karbantartás</a:t>
            </a:r>
            <a:endParaRPr lang="en-US" sz="2000" dirty="0">
              <a:solidFill>
                <a:schemeClr val="tx1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ts val="1700"/>
              </a:spcBef>
              <a:buClr>
                <a:srgbClr val="415995"/>
              </a:buClr>
              <a:buSzPct val="64000"/>
              <a:buFont typeface="Lucida Grande" charset="0"/>
              <a:buChar char="▪"/>
            </a:pPr>
            <a:endParaRPr lang="en-US" sz="2000" dirty="0">
              <a:solidFill>
                <a:schemeClr val="tx1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ts val="1700"/>
              </a:spcBef>
              <a:buClr>
                <a:srgbClr val="415995"/>
              </a:buClr>
              <a:buSzPct val="64000"/>
              <a:buFont typeface="Lucida Grande" charset="0"/>
              <a:buChar char="▪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8940" name="Rectangle 2"/>
          <p:cNvSpPr txBox="1">
            <a:spLocks noChangeArrowheads="1"/>
          </p:cNvSpPr>
          <p:nvPr/>
        </p:nvSpPr>
        <p:spPr bwMode="auto">
          <a:xfrm>
            <a:off x="254000" y="5207000"/>
            <a:ext cx="5638800" cy="276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/>
          <a:lstStyle>
            <a:lvl1pPr marL="214313" indent="-214313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ts val="1700"/>
              </a:spcBef>
              <a:buClr>
                <a:srgbClr val="415995"/>
              </a:buClr>
              <a:buSzPct val="64000"/>
              <a:buFont typeface="Lucida Grande" charset="0"/>
              <a:buChar char="▪"/>
            </a:pPr>
            <a:r>
              <a:rPr lang="en-US" sz="2000" dirty="0">
                <a:solidFill>
                  <a:schemeClr val="tx1"/>
                </a:solidFill>
              </a:rPr>
              <a:t>Datacenter </a:t>
            </a:r>
            <a:r>
              <a:rPr lang="en-US" sz="2000" dirty="0" err="1" smtClean="0">
                <a:solidFill>
                  <a:schemeClr val="tx1"/>
                </a:solidFill>
              </a:rPr>
              <a:t>alapján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elosztja</a:t>
            </a:r>
            <a:r>
              <a:rPr lang="en-US" sz="2000" dirty="0">
                <a:solidFill>
                  <a:schemeClr val="tx1"/>
                </a:solidFill>
              </a:rPr>
              <a:t> a </a:t>
            </a:r>
            <a:r>
              <a:rPr lang="en-US" sz="2000" dirty="0" err="1" smtClean="0">
                <a:solidFill>
                  <a:schemeClr val="tx1"/>
                </a:solidFill>
              </a:rPr>
              <a:t>terhelést</a:t>
            </a:r>
            <a:endParaRPr lang="en-US" sz="2000" dirty="0">
              <a:solidFill>
                <a:schemeClr val="tx1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ts val="1700"/>
              </a:spcBef>
              <a:buClr>
                <a:srgbClr val="415995"/>
              </a:buClr>
              <a:buSzPct val="64000"/>
              <a:buFont typeface="Lucida Grande" charset="0"/>
              <a:buChar char="▪"/>
            </a:pPr>
            <a:r>
              <a:rPr lang="en-US" sz="2000" dirty="0" err="1">
                <a:solidFill>
                  <a:schemeClr val="tx1"/>
                </a:solidFill>
              </a:rPr>
              <a:t>Figyelembe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veszi</a:t>
            </a:r>
            <a:r>
              <a:rPr lang="en-US" sz="2000" dirty="0">
                <a:solidFill>
                  <a:schemeClr val="tx1"/>
                </a:solidFill>
              </a:rPr>
              <a:t> a </a:t>
            </a:r>
            <a:r>
              <a:rPr lang="en-US" sz="2000" dirty="0" err="1" smtClean="0">
                <a:solidFill>
                  <a:schemeClr val="tx1"/>
                </a:solidFill>
              </a:rPr>
              <a:t>prioritást</a:t>
            </a:r>
            <a:endParaRPr lang="en-US" sz="2000" dirty="0">
              <a:solidFill>
                <a:schemeClr val="tx1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ts val="1700"/>
              </a:spcBef>
              <a:buClr>
                <a:srgbClr val="415995"/>
              </a:buClr>
              <a:buSzPct val="64000"/>
              <a:buFont typeface="Lucida Grande" charset="0"/>
              <a:buChar char="▪"/>
            </a:pPr>
            <a:r>
              <a:rPr lang="en-US" sz="2000" dirty="0" err="1" smtClean="0">
                <a:solidFill>
                  <a:schemeClr val="tx1"/>
                </a:solidFill>
              </a:rPr>
              <a:t>Replikaciós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sorrendet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kezel</a:t>
            </a:r>
            <a:r>
              <a:rPr lang="en-US" sz="2000" dirty="0">
                <a:solidFill>
                  <a:schemeClr val="tx1"/>
                </a:solidFill>
              </a:rPr>
              <a:t> (master/slave)</a:t>
            </a:r>
          </a:p>
          <a:p>
            <a:pPr eaLnBrk="1" hangingPunct="1">
              <a:lnSpc>
                <a:spcPct val="110000"/>
              </a:lnSpc>
              <a:spcBef>
                <a:spcPts val="1700"/>
              </a:spcBef>
              <a:buClr>
                <a:srgbClr val="415995"/>
              </a:buClr>
              <a:buSzPct val="64000"/>
              <a:buFont typeface="Lucida Grande" charset="0"/>
              <a:buChar char="▪"/>
            </a:pP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 err="1">
                <a:solidFill>
                  <a:schemeClr val="tx1"/>
                </a:solidFill>
              </a:rPr>
              <a:t>hamarosan</a:t>
            </a:r>
            <a:r>
              <a:rPr lang="en-US" sz="2000" dirty="0">
                <a:solidFill>
                  <a:schemeClr val="tx1"/>
                </a:solidFill>
              </a:rPr>
              <a:t>) </a:t>
            </a:r>
            <a:r>
              <a:rPr lang="en-US" sz="2000" dirty="0" err="1" smtClean="0">
                <a:solidFill>
                  <a:schemeClr val="tx1"/>
                </a:solidFill>
              </a:rPr>
              <a:t>súlyozást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is </a:t>
            </a:r>
            <a:r>
              <a:rPr lang="en-US" sz="2000" dirty="0" err="1" smtClean="0">
                <a:solidFill>
                  <a:schemeClr val="tx1"/>
                </a:solidFill>
              </a:rPr>
              <a:t>támogatja</a:t>
            </a:r>
            <a:endParaRPr lang="en-US" sz="2000" dirty="0">
              <a:solidFill>
                <a:schemeClr val="tx1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ts val="1700"/>
              </a:spcBef>
              <a:buClr>
                <a:srgbClr val="415995"/>
              </a:buClr>
              <a:buSzPct val="64000"/>
              <a:buFont typeface="Lucida Grande" charset="0"/>
              <a:buChar char="▪"/>
            </a:pP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Folded Corner 2"/>
          <p:cNvSpPr>
            <a:spLocks noChangeArrowheads="1"/>
          </p:cNvSpPr>
          <p:nvPr/>
        </p:nvSpPr>
        <p:spPr bwMode="auto">
          <a:xfrm>
            <a:off x="11074400" y="558800"/>
            <a:ext cx="1600200" cy="685800"/>
          </a:xfrm>
          <a:prstGeom prst="foldedCorner">
            <a:avLst>
              <a:gd name="adj" fmla="val 1666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svn</a:t>
            </a:r>
          </a:p>
          <a:p>
            <a:pPr>
              <a:lnSpc>
                <a:spcPct val="90000"/>
              </a:lnSpc>
            </a:pPr>
            <a:r>
              <a:rPr lang="en-US" sz="1800"/>
              <a:t>- tier/tabla1</a:t>
            </a:r>
          </a:p>
        </p:txBody>
      </p:sp>
      <p:sp>
        <p:nvSpPr>
          <p:cNvPr id="39938" name="Rectangle 1"/>
          <p:cNvSpPr txBox="1">
            <a:spLocks noChangeArrowheads="1"/>
          </p:cNvSpPr>
          <p:nvPr/>
        </p:nvSpPr>
        <p:spPr bwMode="auto">
          <a:xfrm>
            <a:off x="787400" y="330200"/>
            <a:ext cx="358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4600">
                <a:solidFill>
                  <a:schemeClr val="tx1"/>
                </a:solidFill>
                <a:latin typeface="Vista Sans OT Medium" charset="0"/>
                <a:ea typeface="ヒラギノ角ゴ ProN W6" charset="0"/>
                <a:cs typeface="ヒラギノ角ゴ ProN W6" charset="0"/>
                <a:sym typeface="Vista Sans OT Medium" charset="0"/>
              </a:rPr>
              <a:t>scheduler</a:t>
            </a:r>
          </a:p>
        </p:txBody>
      </p:sp>
      <p:sp>
        <p:nvSpPr>
          <p:cNvPr id="6" name="Magnetic Disk 5"/>
          <p:cNvSpPr/>
          <p:nvPr/>
        </p:nvSpPr>
        <p:spPr bwMode="auto">
          <a:xfrm>
            <a:off x="10769600" y="2082800"/>
            <a:ext cx="1905000" cy="1981200"/>
          </a:xfrm>
          <a:prstGeom prst="flowChartMagneticDisk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39940" name="TextBox 7"/>
          <p:cNvSpPr txBox="1">
            <a:spLocks noChangeArrowheads="1"/>
          </p:cNvSpPr>
          <p:nvPr/>
        </p:nvSpPr>
        <p:spPr bwMode="auto">
          <a:xfrm>
            <a:off x="10845800" y="2235200"/>
            <a:ext cx="1676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 dirty="0" smtClean="0"/>
              <a:t>udbxx.snc:</a:t>
            </a:r>
            <a:r>
              <a:rPr lang="en-US" sz="1600" dirty="0"/>
              <a:t>3306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769600" y="2844800"/>
            <a:ext cx="22352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MySQL:</a:t>
            </a:r>
          </a:p>
          <a:p>
            <a:pPr>
              <a:defRPr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aosc_local_status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1600" dirty="0"/>
              <a:t>- </a:t>
            </a:r>
            <a:r>
              <a:rPr lang="en-US" sz="1600" dirty="0" err="1"/>
              <a:t>aosc_osc_ww</a:t>
            </a:r>
            <a:endParaRPr lang="en-US" sz="1600" dirty="0"/>
          </a:p>
          <a:p>
            <a:pPr marL="285750" indent="-285750">
              <a:buFontTx/>
              <a:buChar char="-"/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</p:txBody>
      </p:sp>
      <p:sp>
        <p:nvSpPr>
          <p:cNvPr id="15" name="Round Diagonal Corner Rectangle 14"/>
          <p:cNvSpPr/>
          <p:nvPr/>
        </p:nvSpPr>
        <p:spPr bwMode="auto">
          <a:xfrm>
            <a:off x="2387600" y="1244600"/>
            <a:ext cx="1981200" cy="4572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16200" y="1244600"/>
            <a:ext cx="1828800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aosc_brain</a:t>
            </a:r>
            <a:endParaRPr lang="en-US" sz="2000" dirty="0">
              <a:solidFill>
                <a:schemeClr val="accent3"/>
              </a:solidFill>
            </a:endParaRPr>
          </a:p>
          <a:p>
            <a:pPr>
              <a:defRPr/>
            </a:pP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14" name="Magnetic Disk 13"/>
          <p:cNvSpPr/>
          <p:nvPr/>
        </p:nvSpPr>
        <p:spPr bwMode="auto">
          <a:xfrm>
            <a:off x="330200" y="1473200"/>
            <a:ext cx="1905000" cy="3048000"/>
          </a:xfrm>
          <a:prstGeom prst="flowChartMagneticDisk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39945" name="TextBox 15"/>
          <p:cNvSpPr txBox="1">
            <a:spLocks noChangeArrowheads="1"/>
          </p:cNvSpPr>
          <p:nvPr/>
        </p:nvSpPr>
        <p:spPr bwMode="auto">
          <a:xfrm>
            <a:off x="711200" y="1854200"/>
            <a:ext cx="1600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/>
              <a:t>aosc_db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0200" y="2540000"/>
            <a:ext cx="1981200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MySQL: </a:t>
            </a:r>
          </a:p>
          <a:p>
            <a:pPr marL="285750" indent="-285750">
              <a:buFontTx/>
              <a:buChar char="-"/>
              <a:defRPr/>
            </a:pP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allowed_alters</a:t>
            </a:r>
            <a:endParaRPr lang="en-US" sz="1600" dirty="0"/>
          </a:p>
          <a:p>
            <a:pPr marL="285750" indent="-285750">
              <a:buFontTx/>
              <a:buChar char="-"/>
              <a:defRPr/>
            </a:pPr>
            <a:r>
              <a:rPr lang="en-US" sz="1600" dirty="0" err="1"/>
              <a:t>current_alters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  <a:defRPr/>
            </a:pP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finished_alters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  <a:defRPr/>
            </a:pPr>
            <a:r>
              <a:rPr lang="en-US" sz="1600" dirty="0"/>
              <a:t>alter_db_tabla1</a:t>
            </a:r>
          </a:p>
          <a:p>
            <a:pPr marL="285750" indent="-285750">
              <a:buFontTx/>
              <a:buChar char="-"/>
              <a:defRPr/>
            </a:pP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  <a:defRPr/>
            </a:pPr>
            <a:r>
              <a:rPr lang="en-US" sz="1600" dirty="0" err="1"/>
              <a:t>running_alters</a:t>
            </a:r>
            <a:endParaRPr lang="en-US" sz="1600" dirty="0"/>
          </a:p>
        </p:txBody>
      </p:sp>
      <p:sp>
        <p:nvSpPr>
          <p:cNvPr id="31" name="Round Diagonal Corner Rectangle 30"/>
          <p:cNvSpPr/>
          <p:nvPr/>
        </p:nvSpPr>
        <p:spPr bwMode="auto">
          <a:xfrm>
            <a:off x="10617200" y="4292600"/>
            <a:ext cx="2133600" cy="6096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693400" y="4368800"/>
            <a:ext cx="19812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aosc_checksum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23" name="Round Diagonal Corner Rectangle 22"/>
          <p:cNvSpPr/>
          <p:nvPr/>
        </p:nvSpPr>
        <p:spPr bwMode="auto">
          <a:xfrm>
            <a:off x="2387600" y="1854200"/>
            <a:ext cx="1981200" cy="4572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63800" y="1854200"/>
            <a:ext cx="19050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aosc_collector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39951" name="Right Arrow 36"/>
          <p:cNvSpPr>
            <a:spLocks noChangeArrowheads="1"/>
          </p:cNvSpPr>
          <p:nvPr/>
        </p:nvSpPr>
        <p:spPr bwMode="auto">
          <a:xfrm rot="290131">
            <a:off x="2406650" y="3165475"/>
            <a:ext cx="1362075" cy="276225"/>
          </a:xfrm>
          <a:prstGeom prst="rightArrow">
            <a:avLst>
              <a:gd name="adj1" fmla="val 50000"/>
              <a:gd name="adj2" fmla="val 49881"/>
            </a:avLst>
          </a:prstGeom>
          <a:solidFill>
            <a:srgbClr val="7575D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39952" name="Right Arrow 41"/>
          <p:cNvSpPr>
            <a:spLocks noChangeArrowheads="1"/>
          </p:cNvSpPr>
          <p:nvPr/>
        </p:nvSpPr>
        <p:spPr bwMode="auto">
          <a:xfrm rot="8063773">
            <a:off x="3622675" y="4156075"/>
            <a:ext cx="1212850" cy="304800"/>
          </a:xfrm>
          <a:prstGeom prst="rightArrow">
            <a:avLst>
              <a:gd name="adj1" fmla="val 50000"/>
              <a:gd name="adj2" fmla="val 50016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26" name="Round Diagonal Corner Rectangle 25"/>
          <p:cNvSpPr/>
          <p:nvPr/>
        </p:nvSpPr>
        <p:spPr bwMode="auto">
          <a:xfrm>
            <a:off x="4902200" y="3302000"/>
            <a:ext cx="1981200" cy="4572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02200" y="3302000"/>
            <a:ext cx="20574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aosc_scheduler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39955" name="Right Arrow 27"/>
          <p:cNvSpPr>
            <a:spLocks noChangeArrowheads="1"/>
          </p:cNvSpPr>
          <p:nvPr/>
        </p:nvSpPr>
        <p:spPr bwMode="auto">
          <a:xfrm>
            <a:off x="2408238" y="3516313"/>
            <a:ext cx="1350962" cy="276225"/>
          </a:xfrm>
          <a:prstGeom prst="rightArrow">
            <a:avLst>
              <a:gd name="adj1" fmla="val 50000"/>
              <a:gd name="adj2" fmla="val 49882"/>
            </a:avLst>
          </a:prstGeom>
          <a:solidFill>
            <a:srgbClr val="7575D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39956" name="Right Arrow 28"/>
          <p:cNvSpPr>
            <a:spLocks noChangeArrowheads="1"/>
          </p:cNvSpPr>
          <p:nvPr/>
        </p:nvSpPr>
        <p:spPr bwMode="auto">
          <a:xfrm rot="1881995">
            <a:off x="6908800" y="4230688"/>
            <a:ext cx="1752600" cy="274637"/>
          </a:xfrm>
          <a:prstGeom prst="rightArrow">
            <a:avLst>
              <a:gd name="adj1" fmla="val 50000"/>
              <a:gd name="adj2" fmla="val 50195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>
              <a:solidFill>
                <a:srgbClr val="E1AD4F"/>
              </a:solidFill>
            </a:endParaRPr>
          </a:p>
        </p:txBody>
      </p:sp>
      <p:sp>
        <p:nvSpPr>
          <p:cNvPr id="39957" name="TextBox 33"/>
          <p:cNvSpPr txBox="1">
            <a:spLocks noChangeArrowheads="1"/>
          </p:cNvSpPr>
          <p:nvPr/>
        </p:nvSpPr>
        <p:spPr bwMode="auto">
          <a:xfrm rot="-2730637">
            <a:off x="4006850" y="4303713"/>
            <a:ext cx="8461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E1AD4F"/>
                </a:solidFill>
              </a:rPr>
              <a:t>Queue</a:t>
            </a:r>
          </a:p>
        </p:txBody>
      </p:sp>
      <p:sp>
        <p:nvSpPr>
          <p:cNvPr id="39958" name="TextBox 34"/>
          <p:cNvSpPr txBox="1">
            <a:spLocks noChangeArrowheads="1"/>
          </p:cNvSpPr>
          <p:nvPr/>
        </p:nvSpPr>
        <p:spPr bwMode="auto">
          <a:xfrm rot="1881995">
            <a:off x="7137400" y="4078288"/>
            <a:ext cx="1905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E1AD4F"/>
                </a:solidFill>
              </a:rPr>
              <a:t>parameterek</a:t>
            </a:r>
          </a:p>
        </p:txBody>
      </p:sp>
      <p:sp>
        <p:nvSpPr>
          <p:cNvPr id="39959" name="TextBox 46"/>
          <p:cNvSpPr txBox="1">
            <a:spLocks noChangeArrowheads="1"/>
          </p:cNvSpPr>
          <p:nvPr/>
        </p:nvSpPr>
        <p:spPr bwMode="auto">
          <a:xfrm>
            <a:off x="5664200" y="1930400"/>
            <a:ext cx="1905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/>
              <a:t>(</a:t>
            </a:r>
            <a:r>
              <a:rPr lang="en-US" sz="1400" dirty="0" smtClean="0"/>
              <a:t>‘</a:t>
            </a:r>
            <a:r>
              <a:rPr lang="en-US" sz="1400" dirty="0" err="1" smtClean="0"/>
              <a:t>udbxx.snc</a:t>
            </a:r>
            <a:r>
              <a:rPr lang="en-US" sz="1400" dirty="0" smtClean="0"/>
              <a:t>’</a:t>
            </a:r>
            <a:r>
              <a:rPr lang="en-US" sz="1400" dirty="0"/>
              <a:t>, 3306);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673600" y="1930400"/>
            <a:ext cx="8223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gépek</a:t>
            </a: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673600" y="1244600"/>
            <a:ext cx="8223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táblák</a:t>
            </a: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9962" name="TextBox 50"/>
          <p:cNvSpPr txBox="1">
            <a:spLocks noChangeArrowheads="1"/>
          </p:cNvSpPr>
          <p:nvPr/>
        </p:nvSpPr>
        <p:spPr bwMode="auto">
          <a:xfrm>
            <a:off x="5664200" y="1320800"/>
            <a:ext cx="3429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/>
              <a:t>(</a:t>
            </a:r>
            <a:r>
              <a:rPr lang="en-US" sz="1400" dirty="0" smtClean="0"/>
              <a:t>‘</a:t>
            </a:r>
            <a:r>
              <a:rPr lang="en-US" sz="1400" dirty="0" err="1" smtClean="0"/>
              <a:t>u</a:t>
            </a:r>
            <a:r>
              <a:rPr lang="en-US" altLang="ja-JP" sz="1400" dirty="0" err="1" smtClean="0"/>
              <a:t>db</a:t>
            </a:r>
            <a:r>
              <a:rPr lang="en-US" altLang="ja-JP" sz="1400" dirty="0"/>
              <a:t>', </a:t>
            </a:r>
            <a:r>
              <a:rPr lang="en-US" sz="1400" dirty="0"/>
              <a:t>‘</a:t>
            </a:r>
            <a:r>
              <a:rPr lang="en-US" altLang="ja-JP" sz="1400" dirty="0"/>
              <a:t>tabla1</a:t>
            </a:r>
            <a:r>
              <a:rPr lang="en-US" sz="1400" dirty="0"/>
              <a:t>’</a:t>
            </a:r>
            <a:r>
              <a:rPr lang="en-US" altLang="ja-JP" sz="1400" dirty="0"/>
              <a:t>, </a:t>
            </a:r>
            <a:r>
              <a:rPr lang="en-US" sz="1400" dirty="0"/>
              <a:t>‘</a:t>
            </a:r>
            <a:r>
              <a:rPr lang="en-US" altLang="ja-JP" sz="1400" dirty="0"/>
              <a:t>IPR', 10, 'default');</a:t>
            </a:r>
            <a:endParaRPr lang="en-US" sz="1400" dirty="0"/>
          </a:p>
        </p:txBody>
      </p:sp>
      <p:sp>
        <p:nvSpPr>
          <p:cNvPr id="39963" name="Folded Corner 51"/>
          <p:cNvSpPr>
            <a:spLocks noChangeArrowheads="1"/>
          </p:cNvSpPr>
          <p:nvPr/>
        </p:nvSpPr>
        <p:spPr bwMode="auto">
          <a:xfrm>
            <a:off x="406400" y="5359400"/>
            <a:ext cx="3505200" cy="1676400"/>
          </a:xfrm>
          <a:prstGeom prst="foldedCorner">
            <a:avLst>
              <a:gd name="adj" fmla="val 1666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39964" name="TextBox 52"/>
          <p:cNvSpPr txBox="1">
            <a:spLocks noChangeArrowheads="1"/>
          </p:cNvSpPr>
          <p:nvPr/>
        </p:nvSpPr>
        <p:spPr bwMode="auto">
          <a:xfrm>
            <a:off x="406400" y="5435600"/>
            <a:ext cx="3429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200" dirty="0"/>
              <a:t>CREATE TABLE `</a:t>
            </a:r>
            <a:r>
              <a:rPr lang="en-US" sz="1200" dirty="0" err="1"/>
              <a:t>running_alters</a:t>
            </a:r>
            <a:r>
              <a:rPr lang="en-US" sz="1200" dirty="0"/>
              <a:t>` (</a:t>
            </a:r>
          </a:p>
          <a:p>
            <a:pPr eaLnBrk="1" hangingPunct="1"/>
            <a:r>
              <a:rPr lang="en-US" sz="1200" dirty="0"/>
              <a:t>  `host`,</a:t>
            </a:r>
          </a:p>
          <a:p>
            <a:pPr eaLnBrk="1" hangingPunct="1"/>
            <a:r>
              <a:rPr lang="en-US" sz="1200" dirty="0"/>
              <a:t>  `port`,</a:t>
            </a:r>
          </a:p>
          <a:p>
            <a:pPr eaLnBrk="1" hangingPunct="1"/>
            <a:r>
              <a:rPr lang="en-US" sz="1200" dirty="0"/>
              <a:t>  </a:t>
            </a:r>
            <a:r>
              <a:rPr lang="en-US" sz="1200" dirty="0" smtClean="0"/>
              <a:t>`group`</a:t>
            </a:r>
            <a:r>
              <a:rPr lang="en-US" sz="1200" dirty="0"/>
              <a:t>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table_name</a:t>
            </a:r>
            <a:r>
              <a:rPr lang="en-US" sz="1200" dirty="0"/>
              <a:t>`,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osc_status</a:t>
            </a:r>
            <a:r>
              <a:rPr lang="en-US" sz="1200" dirty="0"/>
              <a:t>` </a:t>
            </a:r>
            <a:r>
              <a:rPr lang="en-US" sz="1200" dirty="0" err="1"/>
              <a:t>enum</a:t>
            </a:r>
            <a:r>
              <a:rPr lang="en-US" sz="1200" dirty="0"/>
              <a:t>('READY','RUNNING','DONE’),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last_updated</a:t>
            </a:r>
            <a:r>
              <a:rPr lang="en-US" sz="1200" dirty="0"/>
              <a:t>`,</a:t>
            </a:r>
          </a:p>
          <a:p>
            <a:pPr eaLnBrk="1" hangingPunct="1"/>
            <a:r>
              <a:rPr lang="en-US" sz="1200" dirty="0"/>
              <a:t>)) ENGINE=</a:t>
            </a:r>
            <a:r>
              <a:rPr lang="en-US" sz="1200" dirty="0" err="1"/>
              <a:t>InnoDB</a:t>
            </a:r>
            <a:r>
              <a:rPr lang="en-US" sz="1200" dirty="0"/>
              <a:t> DEFAULT CHARSET=latin1</a:t>
            </a:r>
          </a:p>
        </p:txBody>
      </p:sp>
      <p:sp>
        <p:nvSpPr>
          <p:cNvPr id="39965" name="TextBox 53"/>
          <p:cNvSpPr txBox="1">
            <a:spLocks noChangeArrowheads="1"/>
          </p:cNvSpPr>
          <p:nvPr/>
        </p:nvSpPr>
        <p:spPr bwMode="auto">
          <a:xfrm>
            <a:off x="330200" y="4978400"/>
            <a:ext cx="3962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/>
              <a:t>(</a:t>
            </a:r>
            <a:r>
              <a:rPr lang="en-US" sz="1400" dirty="0" smtClean="0"/>
              <a:t>‘</a:t>
            </a:r>
            <a:r>
              <a:rPr lang="en-US" sz="1400" dirty="0" err="1" smtClean="0"/>
              <a:t>udbxx.snc</a:t>
            </a:r>
            <a:r>
              <a:rPr lang="en-US" sz="1400" dirty="0" smtClean="0"/>
              <a:t>’</a:t>
            </a:r>
            <a:r>
              <a:rPr lang="en-US" sz="1400" dirty="0"/>
              <a:t>, 3306,</a:t>
            </a:r>
            <a:r>
              <a:rPr lang="en-US" sz="1400" dirty="0" smtClean="0"/>
              <a:t>’udb</a:t>
            </a:r>
            <a:r>
              <a:rPr lang="en-US" sz="1400" dirty="0"/>
              <a:t>’,’tabla1’,’READY’, NULL);</a:t>
            </a:r>
          </a:p>
        </p:txBody>
      </p:sp>
      <p:sp>
        <p:nvSpPr>
          <p:cNvPr id="39966" name="Folded Corner 54"/>
          <p:cNvSpPr>
            <a:spLocks noChangeArrowheads="1"/>
          </p:cNvSpPr>
          <p:nvPr/>
        </p:nvSpPr>
        <p:spPr bwMode="auto">
          <a:xfrm>
            <a:off x="9017000" y="5054600"/>
            <a:ext cx="3505200" cy="2362200"/>
          </a:xfrm>
          <a:prstGeom prst="foldedCorner">
            <a:avLst>
              <a:gd name="adj" fmla="val 1666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39967" name="TextBox 55"/>
          <p:cNvSpPr txBox="1">
            <a:spLocks noChangeArrowheads="1"/>
          </p:cNvSpPr>
          <p:nvPr/>
        </p:nvSpPr>
        <p:spPr bwMode="auto">
          <a:xfrm>
            <a:off x="9017000" y="5130800"/>
            <a:ext cx="3429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200" dirty="0"/>
              <a:t>CREATE TABLE `</a:t>
            </a:r>
            <a:r>
              <a:rPr lang="en-US" sz="1200" dirty="0" err="1"/>
              <a:t>aosc_osc_ww</a:t>
            </a:r>
            <a:r>
              <a:rPr lang="en-US" sz="1200" dirty="0"/>
              <a:t>` (</a:t>
            </a:r>
          </a:p>
          <a:p>
            <a:pPr eaLnBrk="1" hangingPunct="1"/>
            <a:r>
              <a:rPr lang="en-US" sz="1200" dirty="0"/>
              <a:t>  `host`,</a:t>
            </a:r>
          </a:p>
          <a:p>
            <a:pPr eaLnBrk="1" hangingPunct="1"/>
            <a:r>
              <a:rPr lang="en-US" sz="1200" dirty="0"/>
              <a:t>  `port`,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table_name</a:t>
            </a:r>
            <a:r>
              <a:rPr lang="en-US" sz="1200" dirty="0"/>
              <a:t>`,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osc_priv</a:t>
            </a:r>
            <a:r>
              <a:rPr lang="en-US" sz="1200" dirty="0"/>
              <a:t>` </a:t>
            </a:r>
            <a:r>
              <a:rPr lang="en-US" sz="1200" dirty="0" err="1"/>
              <a:t>enum</a:t>
            </a:r>
            <a:r>
              <a:rPr lang="en-US" sz="1200" dirty="0"/>
              <a:t>('OK','STOP’),</a:t>
            </a:r>
          </a:p>
          <a:p>
            <a:pPr eaLnBrk="1" hangingPunct="1"/>
            <a:r>
              <a:rPr lang="en-US" sz="1200" dirty="0"/>
              <a:t>  `status` </a:t>
            </a:r>
            <a:r>
              <a:rPr lang="en-US" sz="1200" dirty="0" err="1"/>
              <a:t>enum</a:t>
            </a:r>
            <a:r>
              <a:rPr lang="en-US" sz="1200" dirty="0"/>
              <a:t>(‘WAITING’,'RUNNING’,'DONE’).</a:t>
            </a:r>
          </a:p>
          <a:p>
            <a:pPr eaLnBrk="1" hangingPunct="1"/>
            <a:r>
              <a:rPr lang="en-US" sz="1200" dirty="0"/>
              <a:t>  `percentage`,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last_update</a:t>
            </a:r>
            <a:r>
              <a:rPr lang="en-US" sz="1200" dirty="0"/>
              <a:t>`,</a:t>
            </a:r>
          </a:p>
          <a:p>
            <a:pPr eaLnBrk="1" hangingPunct="1"/>
            <a:r>
              <a:rPr lang="en-US" sz="1200" dirty="0"/>
              <a:t>  `try`,</a:t>
            </a:r>
          </a:p>
          <a:p>
            <a:pPr eaLnBrk="1" hangingPunct="1"/>
            <a:r>
              <a:rPr lang="en-US" sz="1200" dirty="0"/>
              <a:t>  `priority`,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start_time</a:t>
            </a:r>
            <a:r>
              <a:rPr lang="en-US" sz="1200" dirty="0"/>
              <a:t>`,</a:t>
            </a:r>
          </a:p>
          <a:p>
            <a:pPr eaLnBrk="1" hangingPunct="1"/>
            <a:r>
              <a:rPr lang="en-US" sz="1200" dirty="0"/>
              <a:t>  </a:t>
            </a:r>
            <a:r>
              <a:rPr lang="en-US" sz="1200" dirty="0" smtClean="0"/>
              <a:t>`group`</a:t>
            </a:r>
            <a:r>
              <a:rPr lang="en-US" sz="1200" dirty="0"/>
              <a:t>)</a:t>
            </a:r>
          </a:p>
        </p:txBody>
      </p:sp>
      <p:sp>
        <p:nvSpPr>
          <p:cNvPr id="39968" name="TextBox 56"/>
          <p:cNvSpPr txBox="1">
            <a:spLocks noChangeArrowheads="1"/>
          </p:cNvSpPr>
          <p:nvPr/>
        </p:nvSpPr>
        <p:spPr bwMode="auto">
          <a:xfrm>
            <a:off x="7416800" y="7645400"/>
            <a:ext cx="5486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da-DK" sz="1400" dirty="0"/>
              <a:t>| </a:t>
            </a:r>
            <a:r>
              <a:rPr lang="da-DK" sz="1400" dirty="0" err="1" smtClean="0"/>
              <a:t>udbxx.snc</a:t>
            </a:r>
            <a:r>
              <a:rPr lang="da-DK" sz="1400" dirty="0" smtClean="0"/>
              <a:t> |3306</a:t>
            </a:r>
            <a:r>
              <a:rPr lang="da-DK" sz="1400" dirty="0"/>
              <a:t>| tabla1| OK| WAITING | 0 | NULL |0|10| NULL | </a:t>
            </a:r>
            <a:r>
              <a:rPr lang="da-DK" sz="1400" dirty="0" err="1" smtClean="0"/>
              <a:t>udb</a:t>
            </a:r>
            <a:r>
              <a:rPr lang="da-DK" sz="1400" dirty="0" smtClean="0"/>
              <a:t>  </a:t>
            </a:r>
            <a:r>
              <a:rPr lang="da-DK" sz="1400" dirty="0"/>
              <a:t>|</a:t>
            </a:r>
            <a:endParaRPr lang="en-US" sz="1400" dirty="0"/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latin typeface="Vista Sans OT Medium" charset="0"/>
                <a:ea typeface="ヒラギノ角ゴ ProN W6" charset="0"/>
                <a:cs typeface="ヒラギノ角ゴ ProN W6" charset="0"/>
              </a:rPr>
              <a:t>Mit</a:t>
            </a:r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 </a:t>
            </a:r>
            <a:r>
              <a:rPr lang="en-US" dirty="0" err="1">
                <a:latin typeface="Vista Sans OT Medium" charset="0"/>
                <a:ea typeface="ヒラギノ角ゴ ProN W6" charset="0"/>
                <a:cs typeface="ヒラギノ角ゴ ProN W6" charset="0"/>
              </a:rPr>
              <a:t>kell</a:t>
            </a:r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 </a:t>
            </a:r>
            <a:r>
              <a:rPr lang="en-US" dirty="0" err="1">
                <a:latin typeface="Vista Sans OT Medium" charset="0"/>
                <a:ea typeface="ヒラギノ角ゴ ProN W6" charset="0"/>
                <a:cs typeface="ヒラギノ角ゴ ProN W6" charset="0"/>
              </a:rPr>
              <a:t>tudnunk</a:t>
            </a:r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 </a:t>
            </a:r>
            <a:r>
              <a:rPr lang="en-US" dirty="0" err="1">
                <a:latin typeface="Vista Sans OT Medium" charset="0"/>
                <a:ea typeface="ヒラギノ角ゴ ProN W6" charset="0"/>
                <a:cs typeface="ヒラギノ角ゴ ProN W6" charset="0"/>
              </a:rPr>
              <a:t>az</a:t>
            </a:r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 </a:t>
            </a:r>
            <a:r>
              <a:rPr lang="en-US" dirty="0" err="1" smtClean="0">
                <a:latin typeface="Vista Sans OT Medium" charset="0"/>
                <a:ea typeface="ヒラギノ角ゴ ProN W6" charset="0"/>
                <a:cs typeface="ヒラギノ角ゴ ProN W6" charset="0"/>
              </a:rPr>
              <a:t>automatizáláshoz</a:t>
            </a:r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?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7400" y="1612900"/>
            <a:ext cx="7924800" cy="5981700"/>
          </a:xfrm>
          <a:extLst/>
        </p:spPr>
        <p:txBody>
          <a:bodyPr/>
          <a:lstStyle/>
          <a:p>
            <a:pPr eaLnBrk="1" hangingPunct="1">
              <a:defRPr/>
            </a:pP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Konzisztens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tábla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szerkezetek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(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svn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</a:p>
          <a:p>
            <a:pPr eaLnBrk="1" hangingPunct="1">
              <a:defRPr/>
            </a:pP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Aktuális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err="1">
                <a:latin typeface="Vista Sans OT Reg" charset="0"/>
                <a:ea typeface="ヒラギノ角ゴ ProN W3" charset="0"/>
                <a:cs typeface="ヒラギノ角ゴ ProN W3" charset="0"/>
              </a:rPr>
              <a:t>á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llapot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tárolása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(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mysql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, local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/central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  <a:endParaRPr lang="en-US" strike="sngStrike" dirty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eaLnBrk="1" hangingPunct="1">
              <a:defRPr/>
            </a:pP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Helyi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státuszok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összegyűjtése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(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aosc_cheksum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</a:p>
          <a:p>
            <a:pPr eaLnBrk="1" hangingPunct="1">
              <a:defRPr/>
            </a:pP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Alter management (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aosc_brain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  <a:endParaRPr lang="en-US" strike="sngStrike" dirty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eaLnBrk="1" hangingPunct="1">
              <a:defRPr/>
            </a:pP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Helyi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err="1">
                <a:latin typeface="Vista Sans OT Reg" charset="0"/>
                <a:ea typeface="ヒラギノ角ゴ ProN W3" charset="0"/>
                <a:cs typeface="ヒラギノ角ゴ ProN W3" charset="0"/>
              </a:rPr>
              <a:t>á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llapotok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begyűjtése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(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aosc_collector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  <a:endParaRPr lang="en-US" strike="sngStrike" dirty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eaLnBrk="1" hangingPunct="1">
              <a:defRPr/>
            </a:pP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Queue 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összeállítása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(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aosc_scheduler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  <a:endParaRPr lang="en-US" dirty="0" smtClean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eaLnBrk="1" hangingPunct="1">
              <a:defRPr/>
            </a:pP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Alter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elindítása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(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aosc_osc_ww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  <a:endParaRPr lang="en-US" dirty="0">
              <a:latin typeface="Vista Sans OT Reg" charset="0"/>
              <a:ea typeface="ヒラギノ角ゴ ProN W3" charset="0"/>
              <a:cs typeface="ヒラギノ角ゴ ProN W3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Folded Corner 2"/>
          <p:cNvSpPr>
            <a:spLocks noChangeArrowheads="1"/>
          </p:cNvSpPr>
          <p:nvPr/>
        </p:nvSpPr>
        <p:spPr bwMode="auto">
          <a:xfrm>
            <a:off x="11074400" y="558800"/>
            <a:ext cx="1600200" cy="685800"/>
          </a:xfrm>
          <a:prstGeom prst="foldedCorner">
            <a:avLst>
              <a:gd name="adj" fmla="val 1666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svn</a:t>
            </a:r>
          </a:p>
          <a:p>
            <a:pPr>
              <a:lnSpc>
                <a:spcPct val="90000"/>
              </a:lnSpc>
            </a:pPr>
            <a:r>
              <a:rPr lang="en-US" sz="1800"/>
              <a:t>- tier/tabla1</a:t>
            </a:r>
          </a:p>
        </p:txBody>
      </p:sp>
      <p:sp>
        <p:nvSpPr>
          <p:cNvPr id="41986" name="Rectangle 1"/>
          <p:cNvSpPr txBox="1">
            <a:spLocks noChangeArrowheads="1"/>
          </p:cNvSpPr>
          <p:nvPr/>
        </p:nvSpPr>
        <p:spPr bwMode="auto">
          <a:xfrm>
            <a:off x="787400" y="330200"/>
            <a:ext cx="358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4600">
                <a:solidFill>
                  <a:schemeClr val="tx1"/>
                </a:solidFill>
                <a:latin typeface="Vista Sans OT Medium" charset="0"/>
                <a:ea typeface="ヒラギノ角ゴ ProN W6" charset="0"/>
                <a:cs typeface="ヒラギノ角ゴ ProN W6" charset="0"/>
                <a:sym typeface="Vista Sans OT Medium" charset="0"/>
              </a:rPr>
              <a:t>scheduler</a:t>
            </a:r>
          </a:p>
        </p:txBody>
      </p:sp>
      <p:sp>
        <p:nvSpPr>
          <p:cNvPr id="6" name="Magnetic Disk 5"/>
          <p:cNvSpPr/>
          <p:nvPr/>
        </p:nvSpPr>
        <p:spPr bwMode="auto">
          <a:xfrm>
            <a:off x="10769600" y="2311400"/>
            <a:ext cx="1905000" cy="3429000"/>
          </a:xfrm>
          <a:prstGeom prst="flowChartMagneticDisk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41988" name="TextBox 7"/>
          <p:cNvSpPr txBox="1">
            <a:spLocks noChangeArrowheads="1"/>
          </p:cNvSpPr>
          <p:nvPr/>
        </p:nvSpPr>
        <p:spPr bwMode="auto">
          <a:xfrm>
            <a:off x="10845800" y="2692400"/>
            <a:ext cx="1676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 dirty="0" smtClean="0"/>
              <a:t>udbxx.snc:</a:t>
            </a:r>
            <a:r>
              <a:rPr lang="en-US" sz="1600" dirty="0"/>
              <a:t>3306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769600" y="3454400"/>
            <a:ext cx="2235200" cy="2062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MySQL:</a:t>
            </a:r>
          </a:p>
          <a:p>
            <a:pPr>
              <a:defRPr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aosc_local_status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1600" dirty="0"/>
              <a:t>- </a:t>
            </a:r>
            <a:r>
              <a:rPr lang="en-US" sz="1600" dirty="0" err="1"/>
              <a:t>aosc_osc_ww</a:t>
            </a:r>
            <a:endParaRPr lang="en-US" sz="1600" dirty="0"/>
          </a:p>
          <a:p>
            <a:pPr marL="285750" indent="-285750">
              <a:buFontTx/>
              <a:buChar char="-"/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 smtClean="0"/>
              <a:t>dbid1</a:t>
            </a:r>
            <a:r>
              <a:rPr lang="en-US" sz="1600" dirty="0"/>
              <a:t>.tabla1</a:t>
            </a:r>
          </a:p>
          <a:p>
            <a:pPr>
              <a:defRPr/>
            </a:pPr>
            <a:r>
              <a:rPr lang="en-US" sz="1600" dirty="0" smtClean="0"/>
              <a:t>dbid2</a:t>
            </a:r>
            <a:r>
              <a:rPr lang="en-US" sz="1600" dirty="0"/>
              <a:t>.tabla1</a:t>
            </a:r>
          </a:p>
          <a:p>
            <a:pPr>
              <a:defRPr/>
            </a:pPr>
            <a:r>
              <a:rPr lang="en-US" sz="1600" dirty="0" smtClean="0"/>
              <a:t>dbid3</a:t>
            </a:r>
            <a:r>
              <a:rPr lang="en-US" sz="1600" dirty="0"/>
              <a:t>.tabla1</a:t>
            </a:r>
          </a:p>
          <a:p>
            <a:pPr>
              <a:defRPr/>
            </a:pPr>
            <a:endParaRPr lang="en-US" sz="1600" dirty="0"/>
          </a:p>
        </p:txBody>
      </p:sp>
      <p:sp>
        <p:nvSpPr>
          <p:cNvPr id="15" name="Round Diagonal Corner Rectangle 14"/>
          <p:cNvSpPr/>
          <p:nvPr/>
        </p:nvSpPr>
        <p:spPr bwMode="auto">
          <a:xfrm>
            <a:off x="2387600" y="1244600"/>
            <a:ext cx="1981200" cy="4572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16200" y="1244600"/>
            <a:ext cx="1828800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aosc_brain</a:t>
            </a:r>
            <a:endParaRPr lang="en-US" sz="2000" dirty="0">
              <a:solidFill>
                <a:schemeClr val="accent3"/>
              </a:solidFill>
            </a:endParaRPr>
          </a:p>
          <a:p>
            <a:pPr>
              <a:defRPr/>
            </a:pP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14" name="Magnetic Disk 13"/>
          <p:cNvSpPr/>
          <p:nvPr/>
        </p:nvSpPr>
        <p:spPr bwMode="auto">
          <a:xfrm>
            <a:off x="330200" y="1473200"/>
            <a:ext cx="1905000" cy="3048000"/>
          </a:xfrm>
          <a:prstGeom prst="flowChartMagneticDisk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41993" name="TextBox 15"/>
          <p:cNvSpPr txBox="1">
            <a:spLocks noChangeArrowheads="1"/>
          </p:cNvSpPr>
          <p:nvPr/>
        </p:nvSpPr>
        <p:spPr bwMode="auto">
          <a:xfrm>
            <a:off x="711200" y="1854200"/>
            <a:ext cx="1600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/>
              <a:t>aosc_db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0200" y="2540000"/>
            <a:ext cx="1981200" cy="18158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MySQL: </a:t>
            </a:r>
          </a:p>
          <a:p>
            <a:pPr marL="285750" indent="-285750">
              <a:buFontTx/>
              <a:buChar char="-"/>
              <a:defRPr/>
            </a:pP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allowed_alters</a:t>
            </a:r>
            <a:endParaRPr lang="en-US" sz="1600" dirty="0"/>
          </a:p>
          <a:p>
            <a:pPr marL="285750" indent="-285750">
              <a:buFontTx/>
              <a:buChar char="-"/>
              <a:defRPr/>
            </a:pPr>
            <a:r>
              <a:rPr lang="en-US" sz="1600" dirty="0" err="1"/>
              <a:t>current_alters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  <a:defRPr/>
            </a:pP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finished_alters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1600" dirty="0" smtClean="0"/>
              <a:t>-    alter_udb_tabla1</a:t>
            </a:r>
            <a:endParaRPr lang="en-US" sz="1600" dirty="0"/>
          </a:p>
          <a:p>
            <a:pPr marL="285750" indent="-285750">
              <a:buFontTx/>
              <a:buChar char="-"/>
              <a:defRPr/>
            </a:pP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  <a:defRPr/>
            </a:pPr>
            <a:r>
              <a:rPr lang="en-US" sz="1600" dirty="0" err="1"/>
              <a:t>running_alters</a:t>
            </a:r>
            <a:endParaRPr lang="en-US" sz="1600" dirty="0"/>
          </a:p>
        </p:txBody>
      </p:sp>
      <p:sp>
        <p:nvSpPr>
          <p:cNvPr id="31" name="Round Diagonal Corner Rectangle 30"/>
          <p:cNvSpPr/>
          <p:nvPr/>
        </p:nvSpPr>
        <p:spPr bwMode="auto">
          <a:xfrm>
            <a:off x="10617200" y="1397000"/>
            <a:ext cx="2133600" cy="6096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693400" y="1473200"/>
            <a:ext cx="19812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aosc_checksum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23" name="Round Diagonal Corner Rectangle 22"/>
          <p:cNvSpPr/>
          <p:nvPr/>
        </p:nvSpPr>
        <p:spPr bwMode="auto">
          <a:xfrm>
            <a:off x="2387600" y="1854200"/>
            <a:ext cx="1981200" cy="4572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63800" y="1854200"/>
            <a:ext cx="19050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aosc_collector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41999" name="Right Arrow 36"/>
          <p:cNvSpPr>
            <a:spLocks noChangeArrowheads="1"/>
          </p:cNvSpPr>
          <p:nvPr/>
        </p:nvSpPr>
        <p:spPr bwMode="auto">
          <a:xfrm rot="10800000">
            <a:off x="8102600" y="3987800"/>
            <a:ext cx="1362075" cy="276225"/>
          </a:xfrm>
          <a:prstGeom prst="rightArrow">
            <a:avLst>
              <a:gd name="adj1" fmla="val 50000"/>
              <a:gd name="adj2" fmla="val 49881"/>
            </a:avLst>
          </a:prstGeom>
          <a:solidFill>
            <a:srgbClr val="7575D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26" name="Round Diagonal Corner Rectangle 25"/>
          <p:cNvSpPr/>
          <p:nvPr/>
        </p:nvSpPr>
        <p:spPr bwMode="auto">
          <a:xfrm>
            <a:off x="2387600" y="2463800"/>
            <a:ext cx="1981200" cy="4572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87600" y="2463800"/>
            <a:ext cx="20574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aosc_scheduler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42002" name="TextBox 46"/>
          <p:cNvSpPr txBox="1">
            <a:spLocks noChangeArrowheads="1"/>
          </p:cNvSpPr>
          <p:nvPr/>
        </p:nvSpPr>
        <p:spPr bwMode="auto">
          <a:xfrm>
            <a:off x="5664200" y="1930400"/>
            <a:ext cx="1828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/>
              <a:t>(</a:t>
            </a:r>
            <a:r>
              <a:rPr lang="en-US" sz="1400" dirty="0" smtClean="0"/>
              <a:t>‘</a:t>
            </a:r>
            <a:r>
              <a:rPr lang="en-US" sz="1400" dirty="0" err="1" smtClean="0"/>
              <a:t>udbxx.snc</a:t>
            </a:r>
            <a:r>
              <a:rPr lang="en-US" sz="1400" dirty="0" smtClean="0"/>
              <a:t>’</a:t>
            </a:r>
            <a:r>
              <a:rPr lang="en-US" sz="1400" dirty="0"/>
              <a:t>, 3306);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673600" y="1930400"/>
            <a:ext cx="8223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gépek</a:t>
            </a: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673600" y="1244600"/>
            <a:ext cx="8223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táblák</a:t>
            </a: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2005" name="TextBox 50"/>
          <p:cNvSpPr txBox="1">
            <a:spLocks noChangeArrowheads="1"/>
          </p:cNvSpPr>
          <p:nvPr/>
        </p:nvSpPr>
        <p:spPr bwMode="auto">
          <a:xfrm>
            <a:off x="5664200" y="1320800"/>
            <a:ext cx="3429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/>
              <a:t>(</a:t>
            </a:r>
            <a:r>
              <a:rPr lang="en-US" sz="1400" dirty="0" smtClean="0"/>
              <a:t>‘</a:t>
            </a:r>
            <a:r>
              <a:rPr lang="en-US" sz="1400" dirty="0" err="1" smtClean="0"/>
              <a:t>u</a:t>
            </a:r>
            <a:r>
              <a:rPr lang="en-US" altLang="ja-JP" sz="1400" dirty="0" err="1" smtClean="0"/>
              <a:t>db</a:t>
            </a:r>
            <a:r>
              <a:rPr lang="en-US" altLang="ja-JP" sz="1400" dirty="0"/>
              <a:t>', </a:t>
            </a:r>
            <a:r>
              <a:rPr lang="en-US" sz="1400" dirty="0"/>
              <a:t>‘</a:t>
            </a:r>
            <a:r>
              <a:rPr lang="en-US" altLang="ja-JP" sz="1400" dirty="0"/>
              <a:t>tabla1</a:t>
            </a:r>
            <a:r>
              <a:rPr lang="en-US" sz="1400" dirty="0"/>
              <a:t>’</a:t>
            </a:r>
            <a:r>
              <a:rPr lang="en-US" altLang="ja-JP" sz="1400" dirty="0"/>
              <a:t>, </a:t>
            </a:r>
            <a:r>
              <a:rPr lang="en-US" sz="1400" dirty="0"/>
              <a:t>‘</a:t>
            </a:r>
            <a:r>
              <a:rPr lang="en-US" altLang="ja-JP" sz="1400" dirty="0"/>
              <a:t>IPR', 10, 'default');</a:t>
            </a:r>
            <a:endParaRPr lang="en-US" sz="1400" dirty="0"/>
          </a:p>
        </p:txBody>
      </p:sp>
      <p:sp>
        <p:nvSpPr>
          <p:cNvPr id="42006" name="TextBox 53"/>
          <p:cNvSpPr txBox="1">
            <a:spLocks noChangeArrowheads="1"/>
          </p:cNvSpPr>
          <p:nvPr/>
        </p:nvSpPr>
        <p:spPr bwMode="auto">
          <a:xfrm>
            <a:off x="5664200" y="2540000"/>
            <a:ext cx="40386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/>
              <a:t>(</a:t>
            </a:r>
            <a:r>
              <a:rPr lang="en-US" sz="1400" dirty="0" smtClean="0"/>
              <a:t>‘</a:t>
            </a:r>
            <a:r>
              <a:rPr lang="en-US" sz="1400" dirty="0" err="1" smtClean="0"/>
              <a:t>udbxx.snc</a:t>
            </a:r>
            <a:r>
              <a:rPr lang="en-US" sz="1400" dirty="0" smtClean="0"/>
              <a:t>’</a:t>
            </a:r>
            <a:r>
              <a:rPr lang="en-US" sz="1400" dirty="0"/>
              <a:t>, 3306,</a:t>
            </a:r>
            <a:r>
              <a:rPr lang="en-US" sz="1400" dirty="0" smtClean="0"/>
              <a:t>’udb</a:t>
            </a:r>
            <a:r>
              <a:rPr lang="en-US" sz="1400" dirty="0"/>
              <a:t>’,’tabla1’,’READY’, NULL);</a:t>
            </a:r>
          </a:p>
        </p:txBody>
      </p:sp>
      <p:sp>
        <p:nvSpPr>
          <p:cNvPr id="42007" name="Folded Corner 54"/>
          <p:cNvSpPr>
            <a:spLocks noChangeArrowheads="1"/>
          </p:cNvSpPr>
          <p:nvPr/>
        </p:nvSpPr>
        <p:spPr bwMode="auto">
          <a:xfrm>
            <a:off x="2311400" y="4978400"/>
            <a:ext cx="3505200" cy="2362200"/>
          </a:xfrm>
          <a:prstGeom prst="foldedCorner">
            <a:avLst>
              <a:gd name="adj" fmla="val 1666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42008" name="TextBox 55"/>
          <p:cNvSpPr txBox="1">
            <a:spLocks noChangeArrowheads="1"/>
          </p:cNvSpPr>
          <p:nvPr/>
        </p:nvSpPr>
        <p:spPr bwMode="auto">
          <a:xfrm>
            <a:off x="2311400" y="5054600"/>
            <a:ext cx="3429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200" dirty="0"/>
              <a:t>CREATE TABLE `</a:t>
            </a:r>
            <a:r>
              <a:rPr lang="en-US" sz="1200" dirty="0" err="1"/>
              <a:t>aosc_osc_ww</a:t>
            </a:r>
            <a:r>
              <a:rPr lang="en-US" sz="1200" dirty="0"/>
              <a:t>` (</a:t>
            </a:r>
          </a:p>
          <a:p>
            <a:pPr eaLnBrk="1" hangingPunct="1"/>
            <a:r>
              <a:rPr lang="en-US" sz="1200" dirty="0"/>
              <a:t>  `host`,</a:t>
            </a:r>
          </a:p>
          <a:p>
            <a:pPr eaLnBrk="1" hangingPunct="1"/>
            <a:r>
              <a:rPr lang="en-US" sz="1200" dirty="0"/>
              <a:t>  `port`,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table_name</a:t>
            </a:r>
            <a:r>
              <a:rPr lang="en-US" sz="1200" dirty="0"/>
              <a:t>`,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osc_priv</a:t>
            </a:r>
            <a:r>
              <a:rPr lang="en-US" sz="1200" dirty="0"/>
              <a:t>` </a:t>
            </a:r>
            <a:r>
              <a:rPr lang="en-US" sz="1200" dirty="0" err="1"/>
              <a:t>enum</a:t>
            </a:r>
            <a:r>
              <a:rPr lang="en-US" sz="1200" dirty="0"/>
              <a:t>('OK','STOP’),</a:t>
            </a:r>
          </a:p>
          <a:p>
            <a:pPr eaLnBrk="1" hangingPunct="1"/>
            <a:r>
              <a:rPr lang="en-US" sz="1200" dirty="0"/>
              <a:t>  `status` </a:t>
            </a:r>
            <a:r>
              <a:rPr lang="en-US" sz="1200" dirty="0" err="1"/>
              <a:t>enum</a:t>
            </a:r>
            <a:r>
              <a:rPr lang="en-US" sz="1200" dirty="0" smtClean="0"/>
              <a:t>(‘WAITING’,'</a:t>
            </a:r>
            <a:r>
              <a:rPr lang="en-US" sz="1200" dirty="0"/>
              <a:t>RUNNING’,'DONE’).</a:t>
            </a:r>
          </a:p>
          <a:p>
            <a:pPr eaLnBrk="1" hangingPunct="1"/>
            <a:r>
              <a:rPr lang="en-US" sz="1200" dirty="0"/>
              <a:t>  `percentage`,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last_update</a:t>
            </a:r>
            <a:r>
              <a:rPr lang="en-US" sz="1200" dirty="0"/>
              <a:t>`,</a:t>
            </a:r>
          </a:p>
          <a:p>
            <a:pPr eaLnBrk="1" hangingPunct="1"/>
            <a:r>
              <a:rPr lang="en-US" sz="1200" dirty="0"/>
              <a:t>  `try`,</a:t>
            </a:r>
          </a:p>
          <a:p>
            <a:pPr eaLnBrk="1" hangingPunct="1"/>
            <a:r>
              <a:rPr lang="en-US" sz="1200" dirty="0"/>
              <a:t>  `priority`,</a:t>
            </a:r>
          </a:p>
          <a:p>
            <a:pPr eaLnBrk="1" hangingPunct="1"/>
            <a:r>
              <a:rPr lang="en-US" sz="1200" dirty="0"/>
              <a:t>  `</a:t>
            </a:r>
            <a:r>
              <a:rPr lang="en-US" sz="1200" dirty="0" err="1"/>
              <a:t>start_time</a:t>
            </a:r>
            <a:r>
              <a:rPr lang="en-US" sz="1200" dirty="0"/>
              <a:t>`,</a:t>
            </a:r>
          </a:p>
          <a:p>
            <a:pPr eaLnBrk="1" hangingPunct="1"/>
            <a:r>
              <a:rPr lang="en-US" sz="1200" dirty="0"/>
              <a:t>  </a:t>
            </a:r>
            <a:r>
              <a:rPr lang="en-US" sz="1200" dirty="0" smtClean="0"/>
              <a:t>`group`</a:t>
            </a:r>
            <a:r>
              <a:rPr lang="en-US" sz="1200" dirty="0"/>
              <a:t>)</a:t>
            </a:r>
          </a:p>
        </p:txBody>
      </p:sp>
      <p:sp>
        <p:nvSpPr>
          <p:cNvPr id="42009" name="TextBox 56"/>
          <p:cNvSpPr txBox="1">
            <a:spLocks noChangeArrowheads="1"/>
          </p:cNvSpPr>
          <p:nvPr/>
        </p:nvSpPr>
        <p:spPr bwMode="auto">
          <a:xfrm>
            <a:off x="1168400" y="7569200"/>
            <a:ext cx="5486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da-DK" sz="1400" dirty="0"/>
              <a:t>| </a:t>
            </a:r>
            <a:r>
              <a:rPr lang="da-DK" sz="1400" dirty="0" smtClean="0"/>
              <a:t>udb01</a:t>
            </a:r>
            <a:r>
              <a:rPr lang="da-DK" sz="1400" dirty="0"/>
              <a:t>.snc1| 3306| tabla1| OK| </a:t>
            </a:r>
            <a:r>
              <a:rPr lang="da-DK" sz="1400" dirty="0" smtClean="0"/>
              <a:t>WAITING </a:t>
            </a:r>
            <a:r>
              <a:rPr lang="da-DK" sz="1400" dirty="0" smtClean="0"/>
              <a:t>|0</a:t>
            </a:r>
            <a:r>
              <a:rPr lang="da-DK" sz="1400" dirty="0"/>
              <a:t>| NULL |0|10| NULL | </a:t>
            </a:r>
            <a:r>
              <a:rPr lang="da-DK" sz="1400" dirty="0" err="1" smtClean="0"/>
              <a:t>udb</a:t>
            </a:r>
            <a:r>
              <a:rPr lang="da-DK" sz="1400" dirty="0" smtClean="0"/>
              <a:t>  </a:t>
            </a:r>
            <a:r>
              <a:rPr lang="da-DK" sz="1400" dirty="0"/>
              <a:t>|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4673600" y="2540000"/>
            <a:ext cx="8223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queue</a:t>
            </a:r>
          </a:p>
        </p:txBody>
      </p:sp>
      <p:sp>
        <p:nvSpPr>
          <p:cNvPr id="38" name="Round Diagonal Corner Rectangle 37"/>
          <p:cNvSpPr/>
          <p:nvPr/>
        </p:nvSpPr>
        <p:spPr bwMode="auto">
          <a:xfrm>
            <a:off x="5359400" y="3606800"/>
            <a:ext cx="2133600" cy="6096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435600" y="3683000"/>
            <a:ext cx="19812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aosc_osc_ww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42013" name="TextBox 57"/>
          <p:cNvSpPr txBox="1">
            <a:spLocks noChangeArrowheads="1"/>
          </p:cNvSpPr>
          <p:nvPr/>
        </p:nvSpPr>
        <p:spPr bwMode="auto">
          <a:xfrm>
            <a:off x="8255000" y="4140200"/>
            <a:ext cx="1447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 dirty="0" err="1" smtClean="0"/>
              <a:t>jogosultság</a:t>
            </a:r>
            <a:endParaRPr lang="en-US" sz="1600" dirty="0"/>
          </a:p>
        </p:txBody>
      </p:sp>
      <p:sp>
        <p:nvSpPr>
          <p:cNvPr id="42014" name="TextBox 64"/>
          <p:cNvSpPr txBox="1">
            <a:spLocks noChangeArrowheads="1"/>
          </p:cNvSpPr>
          <p:nvPr/>
        </p:nvSpPr>
        <p:spPr bwMode="auto">
          <a:xfrm>
            <a:off x="8331200" y="3683000"/>
            <a:ext cx="1981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/>
              <a:t>Inkonzisztens db-k</a:t>
            </a: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Folded Corner 2"/>
          <p:cNvSpPr>
            <a:spLocks noChangeArrowheads="1"/>
          </p:cNvSpPr>
          <p:nvPr/>
        </p:nvSpPr>
        <p:spPr bwMode="auto">
          <a:xfrm>
            <a:off x="11074400" y="558800"/>
            <a:ext cx="1600200" cy="685800"/>
          </a:xfrm>
          <a:prstGeom prst="foldedCorner">
            <a:avLst>
              <a:gd name="adj" fmla="val 1666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svn</a:t>
            </a:r>
          </a:p>
          <a:p>
            <a:pPr>
              <a:lnSpc>
                <a:spcPct val="90000"/>
              </a:lnSpc>
            </a:pPr>
            <a:r>
              <a:rPr lang="en-US" sz="1800"/>
              <a:t>- tier/tabla1</a:t>
            </a:r>
          </a:p>
        </p:txBody>
      </p:sp>
      <p:sp>
        <p:nvSpPr>
          <p:cNvPr id="43010" name="Rectangle 1"/>
          <p:cNvSpPr txBox="1">
            <a:spLocks noChangeArrowheads="1"/>
          </p:cNvSpPr>
          <p:nvPr/>
        </p:nvSpPr>
        <p:spPr bwMode="auto">
          <a:xfrm>
            <a:off x="787400" y="330200"/>
            <a:ext cx="358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4600">
                <a:solidFill>
                  <a:schemeClr val="tx1"/>
                </a:solidFill>
                <a:latin typeface="Vista Sans OT Medium" charset="0"/>
                <a:ea typeface="ヒラギノ角ゴ ProN W6" charset="0"/>
                <a:cs typeface="ヒラギノ角ゴ ProN W6" charset="0"/>
                <a:sym typeface="Vista Sans OT Medium" charset="0"/>
              </a:rPr>
              <a:t>scheduler</a:t>
            </a:r>
          </a:p>
        </p:txBody>
      </p:sp>
      <p:sp>
        <p:nvSpPr>
          <p:cNvPr id="6" name="Magnetic Disk 5"/>
          <p:cNvSpPr/>
          <p:nvPr/>
        </p:nvSpPr>
        <p:spPr bwMode="auto">
          <a:xfrm>
            <a:off x="10769600" y="2311400"/>
            <a:ext cx="1905000" cy="3429000"/>
          </a:xfrm>
          <a:prstGeom prst="flowChartMagneticDisk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43012" name="TextBox 7"/>
          <p:cNvSpPr txBox="1">
            <a:spLocks noChangeArrowheads="1"/>
          </p:cNvSpPr>
          <p:nvPr/>
        </p:nvSpPr>
        <p:spPr bwMode="auto">
          <a:xfrm>
            <a:off x="10845800" y="2692400"/>
            <a:ext cx="1676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 dirty="0" smtClean="0"/>
              <a:t>udbxx.snc:</a:t>
            </a:r>
            <a:r>
              <a:rPr lang="en-US" sz="1600" dirty="0"/>
              <a:t>3306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769600" y="3454400"/>
            <a:ext cx="2235200" cy="2062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MySQL:</a:t>
            </a:r>
          </a:p>
          <a:p>
            <a:pPr>
              <a:defRPr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aosc_local_status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1600" dirty="0"/>
              <a:t>- </a:t>
            </a:r>
            <a:r>
              <a:rPr lang="en-US" sz="1600" dirty="0" err="1"/>
              <a:t>aosc_osc_ww</a:t>
            </a:r>
            <a:endParaRPr lang="en-US" sz="1600" dirty="0"/>
          </a:p>
          <a:p>
            <a:pPr marL="285750" indent="-285750">
              <a:buFontTx/>
              <a:buChar char="-"/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 smtClean="0"/>
              <a:t>dbid1</a:t>
            </a:r>
            <a:r>
              <a:rPr lang="en-US" sz="1600" dirty="0"/>
              <a:t>.tabla1</a:t>
            </a:r>
          </a:p>
          <a:p>
            <a:pPr>
              <a:defRPr/>
            </a:pPr>
            <a:r>
              <a:rPr lang="en-US" sz="1600" dirty="0" smtClean="0"/>
              <a:t>dbid2</a:t>
            </a:r>
            <a:r>
              <a:rPr lang="en-US" sz="1600" dirty="0"/>
              <a:t>.tabla1</a:t>
            </a:r>
          </a:p>
          <a:p>
            <a:pPr>
              <a:defRPr/>
            </a:pPr>
            <a:r>
              <a:rPr lang="en-US" sz="1600" dirty="0" smtClean="0"/>
              <a:t>dbid3</a:t>
            </a:r>
            <a:r>
              <a:rPr lang="en-US" sz="1600" dirty="0"/>
              <a:t>.tabla1</a:t>
            </a:r>
          </a:p>
          <a:p>
            <a:pPr>
              <a:defRPr/>
            </a:pPr>
            <a:endParaRPr lang="en-US" sz="1600" dirty="0"/>
          </a:p>
        </p:txBody>
      </p:sp>
      <p:sp>
        <p:nvSpPr>
          <p:cNvPr id="15" name="Round Diagonal Corner Rectangle 14"/>
          <p:cNvSpPr/>
          <p:nvPr/>
        </p:nvSpPr>
        <p:spPr bwMode="auto">
          <a:xfrm>
            <a:off x="2387600" y="1244600"/>
            <a:ext cx="1981200" cy="4572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16200" y="1244600"/>
            <a:ext cx="1828800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aosc_brain</a:t>
            </a:r>
            <a:endParaRPr lang="en-US" sz="2000" dirty="0">
              <a:solidFill>
                <a:schemeClr val="accent3"/>
              </a:solidFill>
            </a:endParaRPr>
          </a:p>
          <a:p>
            <a:pPr>
              <a:defRPr/>
            </a:pP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14" name="Magnetic Disk 13"/>
          <p:cNvSpPr/>
          <p:nvPr/>
        </p:nvSpPr>
        <p:spPr bwMode="auto">
          <a:xfrm>
            <a:off x="330200" y="1473200"/>
            <a:ext cx="1905000" cy="3048000"/>
          </a:xfrm>
          <a:prstGeom prst="flowChartMagneticDisk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43017" name="TextBox 15"/>
          <p:cNvSpPr txBox="1">
            <a:spLocks noChangeArrowheads="1"/>
          </p:cNvSpPr>
          <p:nvPr/>
        </p:nvSpPr>
        <p:spPr bwMode="auto">
          <a:xfrm>
            <a:off x="711200" y="1854200"/>
            <a:ext cx="1600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/>
              <a:t>aosc_db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0200" y="2540000"/>
            <a:ext cx="20574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/>
              <a:t>MySQL: </a:t>
            </a:r>
          </a:p>
          <a:p>
            <a:pPr marL="285750" indent="-285750">
              <a:buFontTx/>
              <a:buChar char="-"/>
              <a:defRPr/>
            </a:pP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allowed_alters</a:t>
            </a:r>
            <a:endParaRPr lang="en-US" sz="1600" dirty="0"/>
          </a:p>
          <a:p>
            <a:pPr marL="285750" indent="-285750">
              <a:buFontTx/>
              <a:buChar char="-"/>
              <a:defRPr/>
            </a:pPr>
            <a:r>
              <a:rPr lang="en-US" sz="1600" dirty="0" err="1"/>
              <a:t>current_alters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  <a:defRPr/>
            </a:pP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finished_alters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1600" dirty="0" smtClean="0"/>
              <a:t>-    alter_udb_tabla1</a:t>
            </a:r>
            <a:endParaRPr lang="en-US" sz="1600" dirty="0"/>
          </a:p>
          <a:p>
            <a:pPr marL="285750" indent="-285750">
              <a:buFontTx/>
              <a:buChar char="-"/>
              <a:defRPr/>
            </a:pP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  <a:defRPr/>
            </a:pPr>
            <a:r>
              <a:rPr lang="en-US" sz="1600" dirty="0" err="1"/>
              <a:t>running_alters</a:t>
            </a:r>
            <a:endParaRPr lang="en-US" sz="1600" dirty="0"/>
          </a:p>
        </p:txBody>
      </p:sp>
      <p:sp>
        <p:nvSpPr>
          <p:cNvPr id="31" name="Round Diagonal Corner Rectangle 30"/>
          <p:cNvSpPr/>
          <p:nvPr/>
        </p:nvSpPr>
        <p:spPr bwMode="auto">
          <a:xfrm>
            <a:off x="10617200" y="1397000"/>
            <a:ext cx="2133600" cy="6096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693400" y="1473200"/>
            <a:ext cx="19812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aosc_checksum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23" name="Round Diagonal Corner Rectangle 22"/>
          <p:cNvSpPr/>
          <p:nvPr/>
        </p:nvSpPr>
        <p:spPr bwMode="auto">
          <a:xfrm>
            <a:off x="2387600" y="1854200"/>
            <a:ext cx="1981200" cy="4572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63800" y="1854200"/>
            <a:ext cx="19050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aosc_collector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43023" name="Right Arrow 36"/>
          <p:cNvSpPr>
            <a:spLocks noChangeArrowheads="1"/>
          </p:cNvSpPr>
          <p:nvPr/>
        </p:nvSpPr>
        <p:spPr bwMode="auto">
          <a:xfrm rot="10800000">
            <a:off x="8102600" y="3683000"/>
            <a:ext cx="1362075" cy="276225"/>
          </a:xfrm>
          <a:prstGeom prst="rightArrow">
            <a:avLst>
              <a:gd name="adj1" fmla="val 50000"/>
              <a:gd name="adj2" fmla="val 49881"/>
            </a:avLst>
          </a:prstGeom>
          <a:solidFill>
            <a:srgbClr val="7575D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26" name="Round Diagonal Corner Rectangle 25"/>
          <p:cNvSpPr/>
          <p:nvPr/>
        </p:nvSpPr>
        <p:spPr bwMode="auto">
          <a:xfrm>
            <a:off x="2387600" y="2463800"/>
            <a:ext cx="1981200" cy="4572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87600" y="2463800"/>
            <a:ext cx="20574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aosc_scheduler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43026" name="Right Arrow 27"/>
          <p:cNvSpPr>
            <a:spLocks noChangeArrowheads="1"/>
          </p:cNvSpPr>
          <p:nvPr/>
        </p:nvSpPr>
        <p:spPr bwMode="auto">
          <a:xfrm>
            <a:off x="2616200" y="3987800"/>
            <a:ext cx="1524000" cy="276225"/>
          </a:xfrm>
          <a:prstGeom prst="rightArrow">
            <a:avLst>
              <a:gd name="adj1" fmla="val 50000"/>
              <a:gd name="adj2" fmla="val 49911"/>
            </a:avLst>
          </a:prstGeom>
          <a:solidFill>
            <a:srgbClr val="7575D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43027" name="TextBox 46"/>
          <p:cNvSpPr txBox="1">
            <a:spLocks noChangeArrowheads="1"/>
          </p:cNvSpPr>
          <p:nvPr/>
        </p:nvSpPr>
        <p:spPr bwMode="auto">
          <a:xfrm>
            <a:off x="5664200" y="1930400"/>
            <a:ext cx="1905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/>
              <a:t>(</a:t>
            </a:r>
            <a:r>
              <a:rPr lang="en-US" sz="1400" dirty="0" smtClean="0"/>
              <a:t>‘</a:t>
            </a:r>
            <a:r>
              <a:rPr lang="en-US" sz="1400" dirty="0" err="1" smtClean="0"/>
              <a:t>udbxx.snc</a:t>
            </a:r>
            <a:r>
              <a:rPr lang="en-US" sz="1400" dirty="0" smtClean="0"/>
              <a:t>’</a:t>
            </a:r>
            <a:r>
              <a:rPr lang="en-US" sz="1400" dirty="0"/>
              <a:t>, 3306);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673600" y="1930400"/>
            <a:ext cx="8223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gépek</a:t>
            </a: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673600" y="1244600"/>
            <a:ext cx="8223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táblák</a:t>
            </a: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030" name="TextBox 50"/>
          <p:cNvSpPr txBox="1">
            <a:spLocks noChangeArrowheads="1"/>
          </p:cNvSpPr>
          <p:nvPr/>
        </p:nvSpPr>
        <p:spPr bwMode="auto">
          <a:xfrm>
            <a:off x="5664200" y="1320800"/>
            <a:ext cx="3429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/>
              <a:t>(</a:t>
            </a:r>
            <a:r>
              <a:rPr lang="en-US" sz="1400" dirty="0" smtClean="0"/>
              <a:t>‘</a:t>
            </a:r>
            <a:r>
              <a:rPr lang="en-US" sz="1400" dirty="0" err="1" smtClean="0"/>
              <a:t>u</a:t>
            </a:r>
            <a:r>
              <a:rPr lang="en-US" altLang="ja-JP" sz="1400" dirty="0" err="1" smtClean="0"/>
              <a:t>db</a:t>
            </a:r>
            <a:r>
              <a:rPr lang="en-US" altLang="ja-JP" sz="1400" dirty="0"/>
              <a:t>', </a:t>
            </a:r>
            <a:r>
              <a:rPr lang="en-US" sz="1400" dirty="0"/>
              <a:t>‘</a:t>
            </a:r>
            <a:r>
              <a:rPr lang="en-US" altLang="ja-JP" sz="1400" dirty="0"/>
              <a:t>tabla1</a:t>
            </a:r>
            <a:r>
              <a:rPr lang="en-US" sz="1400" dirty="0"/>
              <a:t>’</a:t>
            </a:r>
            <a:r>
              <a:rPr lang="en-US" altLang="ja-JP" sz="1400" dirty="0"/>
              <a:t>, </a:t>
            </a:r>
            <a:r>
              <a:rPr lang="en-US" sz="1400" dirty="0"/>
              <a:t>‘</a:t>
            </a:r>
            <a:r>
              <a:rPr lang="en-US" altLang="ja-JP" sz="1400" dirty="0"/>
              <a:t>IPR', 10, 'default');</a:t>
            </a:r>
            <a:endParaRPr lang="en-US" sz="1400" dirty="0"/>
          </a:p>
        </p:txBody>
      </p:sp>
      <p:sp>
        <p:nvSpPr>
          <p:cNvPr id="43031" name="TextBox 53"/>
          <p:cNvSpPr txBox="1">
            <a:spLocks noChangeArrowheads="1"/>
          </p:cNvSpPr>
          <p:nvPr/>
        </p:nvSpPr>
        <p:spPr bwMode="auto">
          <a:xfrm>
            <a:off x="5664200" y="2540000"/>
            <a:ext cx="40386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/>
              <a:t>(</a:t>
            </a:r>
            <a:r>
              <a:rPr lang="en-US" sz="1400" dirty="0" smtClean="0"/>
              <a:t>‘</a:t>
            </a:r>
            <a:r>
              <a:rPr lang="en-US" sz="1400" dirty="0" err="1" smtClean="0"/>
              <a:t>udbxx.snc</a:t>
            </a:r>
            <a:r>
              <a:rPr lang="en-US" sz="1400" dirty="0" smtClean="0"/>
              <a:t>’</a:t>
            </a:r>
            <a:r>
              <a:rPr lang="en-US" sz="1400" dirty="0"/>
              <a:t>, 3306,</a:t>
            </a:r>
            <a:r>
              <a:rPr lang="en-US" sz="1400" dirty="0" smtClean="0"/>
              <a:t>’udb</a:t>
            </a:r>
            <a:r>
              <a:rPr lang="en-US" sz="1400" dirty="0"/>
              <a:t>’,’tabla1’,’READY’, NULL);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673600" y="2540000"/>
            <a:ext cx="8223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queue</a:t>
            </a:r>
          </a:p>
        </p:txBody>
      </p:sp>
      <p:sp>
        <p:nvSpPr>
          <p:cNvPr id="38" name="Round Diagonal Corner Rectangle 37"/>
          <p:cNvSpPr/>
          <p:nvPr/>
        </p:nvSpPr>
        <p:spPr bwMode="auto">
          <a:xfrm>
            <a:off x="5359400" y="3606800"/>
            <a:ext cx="2133600" cy="6096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435600" y="3683000"/>
            <a:ext cx="19812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aosc_osc_ww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43035" name="TextBox 48"/>
          <p:cNvSpPr txBox="1">
            <a:spLocks noChangeArrowheads="1"/>
          </p:cNvSpPr>
          <p:nvPr/>
        </p:nvSpPr>
        <p:spPr bwMode="auto">
          <a:xfrm>
            <a:off x="2692400" y="3683000"/>
            <a:ext cx="1447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 dirty="0" err="1" smtClean="0"/>
              <a:t>ellenörzés</a:t>
            </a:r>
            <a:endParaRPr lang="en-US" sz="1600" dirty="0"/>
          </a:p>
        </p:txBody>
      </p:sp>
      <p:sp>
        <p:nvSpPr>
          <p:cNvPr id="43036" name="TextBox 57"/>
          <p:cNvSpPr txBox="1">
            <a:spLocks noChangeArrowheads="1"/>
          </p:cNvSpPr>
          <p:nvPr/>
        </p:nvSpPr>
        <p:spPr bwMode="auto">
          <a:xfrm>
            <a:off x="8255000" y="3378200"/>
            <a:ext cx="1447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 dirty="0" err="1" smtClean="0"/>
              <a:t>jogosúltság</a:t>
            </a:r>
            <a:endParaRPr lang="en-US" sz="1600" dirty="0"/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Folded Corner 2"/>
          <p:cNvSpPr>
            <a:spLocks noChangeArrowheads="1"/>
          </p:cNvSpPr>
          <p:nvPr/>
        </p:nvSpPr>
        <p:spPr bwMode="auto">
          <a:xfrm>
            <a:off x="11074400" y="558800"/>
            <a:ext cx="1600200" cy="685800"/>
          </a:xfrm>
          <a:prstGeom prst="foldedCorner">
            <a:avLst>
              <a:gd name="adj" fmla="val 1666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svn</a:t>
            </a:r>
          </a:p>
          <a:p>
            <a:pPr>
              <a:lnSpc>
                <a:spcPct val="90000"/>
              </a:lnSpc>
            </a:pPr>
            <a:r>
              <a:rPr lang="en-US" sz="1800"/>
              <a:t>- tier/tabla1</a:t>
            </a:r>
          </a:p>
        </p:txBody>
      </p:sp>
      <p:sp>
        <p:nvSpPr>
          <p:cNvPr id="44034" name="Rectangle 1"/>
          <p:cNvSpPr txBox="1">
            <a:spLocks noChangeArrowheads="1"/>
          </p:cNvSpPr>
          <p:nvPr/>
        </p:nvSpPr>
        <p:spPr bwMode="auto">
          <a:xfrm>
            <a:off x="787400" y="330200"/>
            <a:ext cx="358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4600">
                <a:solidFill>
                  <a:schemeClr val="tx1"/>
                </a:solidFill>
                <a:latin typeface="Vista Sans OT Medium" charset="0"/>
                <a:ea typeface="ヒラギノ角ゴ ProN W6" charset="0"/>
                <a:cs typeface="ヒラギノ角ゴ ProN W6" charset="0"/>
                <a:sym typeface="Vista Sans OT Medium" charset="0"/>
              </a:rPr>
              <a:t>scheduler</a:t>
            </a:r>
          </a:p>
        </p:txBody>
      </p:sp>
      <p:sp>
        <p:nvSpPr>
          <p:cNvPr id="6" name="Magnetic Disk 5"/>
          <p:cNvSpPr/>
          <p:nvPr/>
        </p:nvSpPr>
        <p:spPr bwMode="auto">
          <a:xfrm>
            <a:off x="10769600" y="2311400"/>
            <a:ext cx="1905000" cy="3429000"/>
          </a:xfrm>
          <a:prstGeom prst="flowChartMagneticDisk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44036" name="TextBox 7"/>
          <p:cNvSpPr txBox="1">
            <a:spLocks noChangeArrowheads="1"/>
          </p:cNvSpPr>
          <p:nvPr/>
        </p:nvSpPr>
        <p:spPr bwMode="auto">
          <a:xfrm>
            <a:off x="10845800" y="2692400"/>
            <a:ext cx="1676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 dirty="0" smtClean="0"/>
              <a:t>udbxx.snc:</a:t>
            </a:r>
            <a:r>
              <a:rPr lang="en-US" sz="1600" dirty="0"/>
              <a:t>3306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769600" y="3454400"/>
            <a:ext cx="2235200" cy="2062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MySQL:</a:t>
            </a:r>
          </a:p>
          <a:p>
            <a:pPr>
              <a:defRPr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aosc_local_status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1600" dirty="0"/>
              <a:t>- </a:t>
            </a:r>
            <a:r>
              <a:rPr lang="en-US" sz="1600" dirty="0" err="1"/>
              <a:t>aosc_osc_ww</a:t>
            </a:r>
            <a:endParaRPr lang="en-US" sz="1600" dirty="0"/>
          </a:p>
          <a:p>
            <a:pPr marL="285750" indent="-285750">
              <a:buFontTx/>
              <a:buChar char="-"/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 smtClean="0"/>
              <a:t>dbid1</a:t>
            </a:r>
            <a:r>
              <a:rPr lang="en-US" sz="1600" dirty="0"/>
              <a:t>.tabla1</a:t>
            </a:r>
          </a:p>
          <a:p>
            <a:pPr>
              <a:defRPr/>
            </a:pPr>
            <a:r>
              <a:rPr lang="en-US" sz="1600" dirty="0" smtClean="0"/>
              <a:t>dbid2</a:t>
            </a:r>
            <a:r>
              <a:rPr lang="en-US" sz="1600" dirty="0"/>
              <a:t>.tabla1</a:t>
            </a:r>
          </a:p>
          <a:p>
            <a:pPr>
              <a:defRPr/>
            </a:pPr>
            <a:r>
              <a:rPr lang="en-US" sz="1600" dirty="0" smtClean="0"/>
              <a:t>dbid3</a:t>
            </a:r>
            <a:r>
              <a:rPr lang="en-US" sz="1600" dirty="0"/>
              <a:t>.tabla1</a:t>
            </a:r>
          </a:p>
          <a:p>
            <a:pPr>
              <a:defRPr/>
            </a:pPr>
            <a:endParaRPr lang="en-US" sz="1600" dirty="0"/>
          </a:p>
        </p:txBody>
      </p:sp>
      <p:sp>
        <p:nvSpPr>
          <p:cNvPr id="15" name="Round Diagonal Corner Rectangle 14"/>
          <p:cNvSpPr/>
          <p:nvPr/>
        </p:nvSpPr>
        <p:spPr bwMode="auto">
          <a:xfrm>
            <a:off x="2387600" y="1244600"/>
            <a:ext cx="1981200" cy="4572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16200" y="1244600"/>
            <a:ext cx="1828800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aosc_brain</a:t>
            </a:r>
            <a:endParaRPr lang="en-US" sz="2000" dirty="0">
              <a:solidFill>
                <a:schemeClr val="accent3"/>
              </a:solidFill>
            </a:endParaRPr>
          </a:p>
          <a:p>
            <a:pPr>
              <a:defRPr/>
            </a:pP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14" name="Magnetic Disk 13"/>
          <p:cNvSpPr/>
          <p:nvPr/>
        </p:nvSpPr>
        <p:spPr bwMode="auto">
          <a:xfrm>
            <a:off x="330200" y="1473200"/>
            <a:ext cx="1905000" cy="3048000"/>
          </a:xfrm>
          <a:prstGeom prst="flowChartMagneticDisk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44041" name="TextBox 15"/>
          <p:cNvSpPr txBox="1">
            <a:spLocks noChangeArrowheads="1"/>
          </p:cNvSpPr>
          <p:nvPr/>
        </p:nvSpPr>
        <p:spPr bwMode="auto">
          <a:xfrm>
            <a:off x="711200" y="1854200"/>
            <a:ext cx="1600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/>
              <a:t>aosc_db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0200" y="2540000"/>
            <a:ext cx="1981200" cy="18158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MySQL: </a:t>
            </a:r>
          </a:p>
          <a:p>
            <a:pPr marL="285750" indent="-285750">
              <a:buFontTx/>
              <a:buChar char="-"/>
              <a:defRPr/>
            </a:pP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allowed_alters</a:t>
            </a:r>
            <a:endParaRPr lang="en-US" sz="1600" dirty="0"/>
          </a:p>
          <a:p>
            <a:pPr marL="285750" indent="-285750">
              <a:buFontTx/>
              <a:buChar char="-"/>
              <a:defRPr/>
            </a:pPr>
            <a:r>
              <a:rPr lang="en-US" sz="1600" dirty="0" err="1"/>
              <a:t>current_alters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  <a:defRPr/>
            </a:pP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finished_alters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1600" dirty="0" smtClean="0"/>
              <a:t>-    alter_udb_tabla1</a:t>
            </a:r>
            <a:endParaRPr lang="en-US" sz="1600" dirty="0"/>
          </a:p>
          <a:p>
            <a:pPr marL="285750" indent="-285750">
              <a:buFontTx/>
              <a:buChar char="-"/>
              <a:defRPr/>
            </a:pP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  <a:defRPr/>
            </a:pPr>
            <a:r>
              <a:rPr lang="en-US" sz="1600" dirty="0" err="1"/>
              <a:t>running_alters</a:t>
            </a:r>
            <a:endParaRPr lang="en-US" sz="1600" dirty="0"/>
          </a:p>
        </p:txBody>
      </p:sp>
      <p:sp>
        <p:nvSpPr>
          <p:cNvPr id="31" name="Round Diagonal Corner Rectangle 30"/>
          <p:cNvSpPr/>
          <p:nvPr/>
        </p:nvSpPr>
        <p:spPr bwMode="auto">
          <a:xfrm>
            <a:off x="10617200" y="1397000"/>
            <a:ext cx="2133600" cy="6096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693400" y="1473200"/>
            <a:ext cx="19812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aosc_checksum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23" name="Round Diagonal Corner Rectangle 22"/>
          <p:cNvSpPr/>
          <p:nvPr/>
        </p:nvSpPr>
        <p:spPr bwMode="auto">
          <a:xfrm>
            <a:off x="2387600" y="1854200"/>
            <a:ext cx="1981200" cy="4572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63800" y="1854200"/>
            <a:ext cx="19050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aosc_collector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44047" name="Right Arrow 36"/>
          <p:cNvSpPr>
            <a:spLocks noChangeArrowheads="1"/>
          </p:cNvSpPr>
          <p:nvPr/>
        </p:nvSpPr>
        <p:spPr bwMode="auto">
          <a:xfrm rot="10800000">
            <a:off x="8102600" y="3683000"/>
            <a:ext cx="1362075" cy="276225"/>
          </a:xfrm>
          <a:prstGeom prst="rightArrow">
            <a:avLst>
              <a:gd name="adj1" fmla="val 50000"/>
              <a:gd name="adj2" fmla="val 49881"/>
            </a:avLst>
          </a:prstGeom>
          <a:solidFill>
            <a:srgbClr val="7575D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26" name="Round Diagonal Corner Rectangle 25"/>
          <p:cNvSpPr/>
          <p:nvPr/>
        </p:nvSpPr>
        <p:spPr bwMode="auto">
          <a:xfrm>
            <a:off x="2387600" y="2463800"/>
            <a:ext cx="1981200" cy="4572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87600" y="2463800"/>
            <a:ext cx="20574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aosc_scheduler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44050" name="Right Arrow 27"/>
          <p:cNvSpPr>
            <a:spLocks noChangeArrowheads="1"/>
          </p:cNvSpPr>
          <p:nvPr/>
        </p:nvSpPr>
        <p:spPr bwMode="auto">
          <a:xfrm>
            <a:off x="2616200" y="3987800"/>
            <a:ext cx="1524000" cy="276225"/>
          </a:xfrm>
          <a:prstGeom prst="rightArrow">
            <a:avLst>
              <a:gd name="adj1" fmla="val 50000"/>
              <a:gd name="adj2" fmla="val 49911"/>
            </a:avLst>
          </a:prstGeom>
          <a:solidFill>
            <a:srgbClr val="7575D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44051" name="Right Arrow 28"/>
          <p:cNvSpPr>
            <a:spLocks noChangeArrowheads="1"/>
          </p:cNvSpPr>
          <p:nvPr/>
        </p:nvSpPr>
        <p:spPr bwMode="auto">
          <a:xfrm>
            <a:off x="8418513" y="3910013"/>
            <a:ext cx="1752600" cy="276225"/>
          </a:xfrm>
          <a:prstGeom prst="rightArrow">
            <a:avLst>
              <a:gd name="adj1" fmla="val 50000"/>
              <a:gd name="adj2" fmla="val 4990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>
              <a:solidFill>
                <a:srgbClr val="E1AD4F"/>
              </a:solidFill>
            </a:endParaRPr>
          </a:p>
        </p:txBody>
      </p:sp>
      <p:sp>
        <p:nvSpPr>
          <p:cNvPr id="44052" name="TextBox 46"/>
          <p:cNvSpPr txBox="1">
            <a:spLocks noChangeArrowheads="1"/>
          </p:cNvSpPr>
          <p:nvPr/>
        </p:nvSpPr>
        <p:spPr bwMode="auto">
          <a:xfrm>
            <a:off x="5664200" y="1930400"/>
            <a:ext cx="1828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/>
              <a:t>(</a:t>
            </a:r>
            <a:r>
              <a:rPr lang="en-US" sz="1400" dirty="0" smtClean="0"/>
              <a:t>‘</a:t>
            </a:r>
            <a:r>
              <a:rPr lang="en-US" sz="1400" dirty="0" err="1" smtClean="0"/>
              <a:t>udbxx.snc</a:t>
            </a:r>
            <a:r>
              <a:rPr lang="en-US" sz="1400" dirty="0" smtClean="0"/>
              <a:t>’</a:t>
            </a:r>
            <a:r>
              <a:rPr lang="en-US" sz="1400" dirty="0"/>
              <a:t>, 3306);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673600" y="1930400"/>
            <a:ext cx="8223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gépek</a:t>
            </a: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673600" y="1244600"/>
            <a:ext cx="8223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táblák</a:t>
            </a: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055" name="TextBox 50"/>
          <p:cNvSpPr txBox="1">
            <a:spLocks noChangeArrowheads="1"/>
          </p:cNvSpPr>
          <p:nvPr/>
        </p:nvSpPr>
        <p:spPr bwMode="auto">
          <a:xfrm>
            <a:off x="5664200" y="1320800"/>
            <a:ext cx="3429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/>
              <a:t>(</a:t>
            </a:r>
            <a:r>
              <a:rPr lang="en-US" sz="1400" dirty="0" smtClean="0"/>
              <a:t>‘</a:t>
            </a:r>
            <a:r>
              <a:rPr lang="en-US" sz="1400" dirty="0" err="1" smtClean="0"/>
              <a:t>u</a:t>
            </a:r>
            <a:r>
              <a:rPr lang="en-US" altLang="ja-JP" sz="1400" dirty="0" err="1" smtClean="0"/>
              <a:t>db</a:t>
            </a:r>
            <a:r>
              <a:rPr lang="en-US" altLang="ja-JP" sz="1400" dirty="0"/>
              <a:t>', </a:t>
            </a:r>
            <a:r>
              <a:rPr lang="en-US" sz="1400" dirty="0"/>
              <a:t>‘</a:t>
            </a:r>
            <a:r>
              <a:rPr lang="en-US" altLang="ja-JP" sz="1400" dirty="0"/>
              <a:t>tabla1</a:t>
            </a:r>
            <a:r>
              <a:rPr lang="en-US" sz="1400" dirty="0"/>
              <a:t>’</a:t>
            </a:r>
            <a:r>
              <a:rPr lang="en-US" altLang="ja-JP" sz="1400" dirty="0"/>
              <a:t>, </a:t>
            </a:r>
            <a:r>
              <a:rPr lang="en-US" sz="1400" dirty="0"/>
              <a:t>‘</a:t>
            </a:r>
            <a:r>
              <a:rPr lang="en-US" altLang="ja-JP" sz="1400" dirty="0"/>
              <a:t>IPR', 10, 'default');</a:t>
            </a:r>
            <a:endParaRPr lang="en-US" sz="1400" dirty="0"/>
          </a:p>
        </p:txBody>
      </p:sp>
      <p:sp>
        <p:nvSpPr>
          <p:cNvPr id="44056" name="TextBox 53"/>
          <p:cNvSpPr txBox="1">
            <a:spLocks noChangeArrowheads="1"/>
          </p:cNvSpPr>
          <p:nvPr/>
        </p:nvSpPr>
        <p:spPr bwMode="auto">
          <a:xfrm>
            <a:off x="5664200" y="2540000"/>
            <a:ext cx="40386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/>
              <a:t>(</a:t>
            </a:r>
            <a:r>
              <a:rPr lang="en-US" sz="1400" dirty="0" smtClean="0"/>
              <a:t>‘</a:t>
            </a:r>
            <a:r>
              <a:rPr lang="en-US" sz="1400" dirty="0" err="1" smtClean="0"/>
              <a:t>udbxx.snc</a:t>
            </a:r>
            <a:r>
              <a:rPr lang="en-US" sz="1400" dirty="0" smtClean="0"/>
              <a:t>’</a:t>
            </a:r>
            <a:r>
              <a:rPr lang="en-US" sz="1400" dirty="0"/>
              <a:t>, 3306,</a:t>
            </a:r>
            <a:r>
              <a:rPr lang="en-US" sz="1400" dirty="0" smtClean="0"/>
              <a:t>’udb</a:t>
            </a:r>
            <a:r>
              <a:rPr lang="en-US" sz="1400" dirty="0"/>
              <a:t>’,’tabla1’,’READY’, NULL);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673600" y="2540000"/>
            <a:ext cx="8223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queue</a:t>
            </a:r>
          </a:p>
        </p:txBody>
      </p:sp>
      <p:sp>
        <p:nvSpPr>
          <p:cNvPr id="38" name="Round Diagonal Corner Rectangle 37"/>
          <p:cNvSpPr/>
          <p:nvPr/>
        </p:nvSpPr>
        <p:spPr bwMode="auto">
          <a:xfrm>
            <a:off x="5359400" y="3606800"/>
            <a:ext cx="2133600" cy="6096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435600" y="3683000"/>
            <a:ext cx="19812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aosc_osc_ww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41" name="Round Diagonal Corner Rectangle 40"/>
          <p:cNvSpPr/>
          <p:nvPr/>
        </p:nvSpPr>
        <p:spPr bwMode="auto">
          <a:xfrm>
            <a:off x="7035800" y="5588000"/>
            <a:ext cx="2362200" cy="7620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035800" y="5588000"/>
            <a:ext cx="2286000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3"/>
                </a:solidFill>
              </a:rPr>
              <a:t>    </a:t>
            </a:r>
            <a:r>
              <a:rPr lang="en-US" sz="2000" dirty="0" err="1">
                <a:solidFill>
                  <a:schemeClr val="accent3"/>
                </a:solidFill>
              </a:rPr>
              <a:t>aosc_osc_ww</a:t>
            </a:r>
            <a:endParaRPr lang="en-US" sz="2000" dirty="0">
              <a:solidFill>
                <a:schemeClr val="accent3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chemeClr val="accent3"/>
                </a:solidFill>
              </a:rPr>
              <a:t>(</a:t>
            </a:r>
            <a:r>
              <a:rPr lang="en-US" sz="2000" dirty="0" err="1">
                <a:solidFill>
                  <a:schemeClr val="accent3"/>
                </a:solidFill>
              </a:rPr>
              <a:t>osc_wrapper.php</a:t>
            </a:r>
            <a:r>
              <a:rPr lang="en-US" sz="2000" dirty="0">
                <a:solidFill>
                  <a:schemeClr val="accent3"/>
                </a:solidFill>
              </a:rPr>
              <a:t>)</a:t>
            </a:r>
          </a:p>
        </p:txBody>
      </p:sp>
      <p:sp>
        <p:nvSpPr>
          <p:cNvPr id="44062" name="Right Arrow 43"/>
          <p:cNvSpPr>
            <a:spLocks noChangeArrowheads="1"/>
          </p:cNvSpPr>
          <p:nvPr/>
        </p:nvSpPr>
        <p:spPr bwMode="auto">
          <a:xfrm rot="2562153">
            <a:off x="6980238" y="4711700"/>
            <a:ext cx="1119187" cy="276225"/>
          </a:xfrm>
          <a:prstGeom prst="rightArrow">
            <a:avLst>
              <a:gd name="adj1" fmla="val 50000"/>
              <a:gd name="adj2" fmla="val 49915"/>
            </a:avLst>
          </a:prstGeom>
          <a:solidFill>
            <a:srgbClr val="7575D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44063" name="Right Arrow 44"/>
          <p:cNvSpPr>
            <a:spLocks noChangeArrowheads="1"/>
          </p:cNvSpPr>
          <p:nvPr/>
        </p:nvSpPr>
        <p:spPr bwMode="auto">
          <a:xfrm rot="-1281855">
            <a:off x="9329738" y="4965700"/>
            <a:ext cx="1239837" cy="276225"/>
          </a:xfrm>
          <a:prstGeom prst="rightArrow">
            <a:avLst>
              <a:gd name="adj1" fmla="val 50000"/>
              <a:gd name="adj2" fmla="val 49872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>
              <a:solidFill>
                <a:srgbClr val="E1AD4F"/>
              </a:solidFill>
            </a:endParaRPr>
          </a:p>
        </p:txBody>
      </p:sp>
      <p:sp>
        <p:nvSpPr>
          <p:cNvPr id="44064" name="Right Arrow 45"/>
          <p:cNvSpPr>
            <a:spLocks noChangeArrowheads="1"/>
          </p:cNvSpPr>
          <p:nvPr/>
        </p:nvSpPr>
        <p:spPr bwMode="auto">
          <a:xfrm rot="-8382847">
            <a:off x="6461125" y="4692650"/>
            <a:ext cx="1101725" cy="276225"/>
          </a:xfrm>
          <a:prstGeom prst="rightArrow">
            <a:avLst>
              <a:gd name="adj1" fmla="val 50000"/>
              <a:gd name="adj2" fmla="val 49875"/>
            </a:avLst>
          </a:prstGeom>
          <a:solidFill>
            <a:srgbClr val="7575D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44065" name="TextBox 48"/>
          <p:cNvSpPr txBox="1">
            <a:spLocks noChangeArrowheads="1"/>
          </p:cNvSpPr>
          <p:nvPr/>
        </p:nvSpPr>
        <p:spPr bwMode="auto">
          <a:xfrm>
            <a:off x="2692400" y="3683000"/>
            <a:ext cx="1447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 dirty="0" err="1" smtClean="0"/>
              <a:t>ellenőrzés</a:t>
            </a:r>
            <a:endParaRPr lang="en-US" sz="1600" dirty="0"/>
          </a:p>
        </p:txBody>
      </p:sp>
      <p:sp>
        <p:nvSpPr>
          <p:cNvPr id="44066" name="TextBox 57"/>
          <p:cNvSpPr txBox="1">
            <a:spLocks noChangeArrowheads="1"/>
          </p:cNvSpPr>
          <p:nvPr/>
        </p:nvSpPr>
        <p:spPr bwMode="auto">
          <a:xfrm>
            <a:off x="8255000" y="3378200"/>
            <a:ext cx="1447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 dirty="0" err="1" smtClean="0"/>
              <a:t>jogosúltság</a:t>
            </a:r>
            <a:endParaRPr lang="en-US" sz="1600" dirty="0"/>
          </a:p>
        </p:txBody>
      </p:sp>
      <p:sp>
        <p:nvSpPr>
          <p:cNvPr id="44067" name="TextBox 58"/>
          <p:cNvSpPr txBox="1">
            <a:spLocks noChangeArrowheads="1"/>
          </p:cNvSpPr>
          <p:nvPr/>
        </p:nvSpPr>
        <p:spPr bwMode="auto">
          <a:xfrm rot="2505560">
            <a:off x="7234238" y="4614863"/>
            <a:ext cx="1447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 dirty="0"/>
              <a:t>alter </a:t>
            </a:r>
            <a:r>
              <a:rPr lang="en-US" sz="1600" dirty="0" err="1" smtClean="0"/>
              <a:t>inditása</a:t>
            </a:r>
            <a:endParaRPr lang="en-US" sz="1600" dirty="0"/>
          </a:p>
        </p:txBody>
      </p:sp>
      <p:sp>
        <p:nvSpPr>
          <p:cNvPr id="44068" name="TextBox 59"/>
          <p:cNvSpPr txBox="1">
            <a:spLocks noChangeArrowheads="1"/>
          </p:cNvSpPr>
          <p:nvPr/>
        </p:nvSpPr>
        <p:spPr bwMode="auto">
          <a:xfrm rot="-1158569">
            <a:off x="9355138" y="4719638"/>
            <a:ext cx="800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/>
              <a:t>alter</a:t>
            </a:r>
          </a:p>
        </p:txBody>
      </p:sp>
      <p:sp>
        <p:nvSpPr>
          <p:cNvPr id="44069" name="TextBox 39"/>
          <p:cNvSpPr txBox="1">
            <a:spLocks noChangeArrowheads="1"/>
          </p:cNvSpPr>
          <p:nvPr/>
        </p:nvSpPr>
        <p:spPr bwMode="auto">
          <a:xfrm>
            <a:off x="8559800" y="4064000"/>
            <a:ext cx="1447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/>
              <a:t>status&gt;</a:t>
            </a: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Folded Corner 2"/>
          <p:cNvSpPr>
            <a:spLocks noChangeArrowheads="1"/>
          </p:cNvSpPr>
          <p:nvPr/>
        </p:nvSpPr>
        <p:spPr bwMode="auto">
          <a:xfrm>
            <a:off x="11074400" y="558800"/>
            <a:ext cx="1600200" cy="685800"/>
          </a:xfrm>
          <a:prstGeom prst="foldedCorner">
            <a:avLst>
              <a:gd name="adj" fmla="val 1666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svn</a:t>
            </a:r>
          </a:p>
          <a:p>
            <a:pPr>
              <a:lnSpc>
                <a:spcPct val="90000"/>
              </a:lnSpc>
            </a:pPr>
            <a:r>
              <a:rPr lang="en-US" sz="1800"/>
              <a:t>- tier/tabla1</a:t>
            </a:r>
          </a:p>
        </p:txBody>
      </p:sp>
      <p:sp>
        <p:nvSpPr>
          <p:cNvPr id="45058" name="Rectangle 1"/>
          <p:cNvSpPr txBox="1">
            <a:spLocks noChangeArrowheads="1"/>
          </p:cNvSpPr>
          <p:nvPr/>
        </p:nvSpPr>
        <p:spPr bwMode="auto">
          <a:xfrm>
            <a:off x="787400" y="330200"/>
            <a:ext cx="358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4600">
                <a:solidFill>
                  <a:schemeClr val="tx1"/>
                </a:solidFill>
                <a:latin typeface="Vista Sans OT Medium" charset="0"/>
                <a:ea typeface="ヒラギノ角ゴ ProN W6" charset="0"/>
                <a:cs typeface="ヒラギノ角ゴ ProN W6" charset="0"/>
                <a:sym typeface="Vista Sans OT Medium" charset="0"/>
              </a:rPr>
              <a:t>scheduler</a:t>
            </a:r>
          </a:p>
        </p:txBody>
      </p:sp>
      <p:sp>
        <p:nvSpPr>
          <p:cNvPr id="6" name="Magnetic Disk 5"/>
          <p:cNvSpPr/>
          <p:nvPr/>
        </p:nvSpPr>
        <p:spPr bwMode="auto">
          <a:xfrm>
            <a:off x="10769600" y="2311400"/>
            <a:ext cx="1905000" cy="3429000"/>
          </a:xfrm>
          <a:prstGeom prst="flowChartMagneticDisk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45060" name="TextBox 7"/>
          <p:cNvSpPr txBox="1">
            <a:spLocks noChangeArrowheads="1"/>
          </p:cNvSpPr>
          <p:nvPr/>
        </p:nvSpPr>
        <p:spPr bwMode="auto">
          <a:xfrm>
            <a:off x="10845800" y="2692400"/>
            <a:ext cx="1676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 dirty="0" smtClean="0"/>
              <a:t>udbxx.snc:</a:t>
            </a:r>
            <a:r>
              <a:rPr lang="en-US" sz="1600" dirty="0"/>
              <a:t>3306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769600" y="3454400"/>
            <a:ext cx="2235200" cy="2062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MySQL:</a:t>
            </a:r>
          </a:p>
          <a:p>
            <a:pPr>
              <a:defRPr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aosc_local_status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1600" dirty="0"/>
              <a:t>- </a:t>
            </a:r>
            <a:r>
              <a:rPr lang="en-US" sz="1600" dirty="0" err="1"/>
              <a:t>aosc_osc_ww</a:t>
            </a:r>
            <a:endParaRPr lang="en-US" sz="1600" dirty="0"/>
          </a:p>
          <a:p>
            <a:pPr marL="285750" indent="-285750">
              <a:buFontTx/>
              <a:buChar char="-"/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 smtClean="0"/>
              <a:t>dbid1</a:t>
            </a:r>
            <a:r>
              <a:rPr lang="en-US" sz="1600" dirty="0"/>
              <a:t>.tabla1</a:t>
            </a:r>
          </a:p>
          <a:p>
            <a:pPr>
              <a:defRPr/>
            </a:pPr>
            <a:r>
              <a:rPr lang="en-US" sz="1600" dirty="0" smtClean="0"/>
              <a:t>dbid2</a:t>
            </a:r>
            <a:r>
              <a:rPr lang="en-US" sz="1600" dirty="0"/>
              <a:t>.tabla1</a:t>
            </a:r>
          </a:p>
          <a:p>
            <a:pPr>
              <a:defRPr/>
            </a:pPr>
            <a:r>
              <a:rPr lang="en-US" sz="1600" dirty="0" smtClean="0"/>
              <a:t>dbid3</a:t>
            </a:r>
            <a:r>
              <a:rPr lang="en-US" sz="1600" dirty="0"/>
              <a:t>.tabla1</a:t>
            </a:r>
          </a:p>
          <a:p>
            <a:pPr>
              <a:defRPr/>
            </a:pPr>
            <a:endParaRPr lang="en-US" sz="1600" dirty="0"/>
          </a:p>
        </p:txBody>
      </p:sp>
      <p:sp>
        <p:nvSpPr>
          <p:cNvPr id="15" name="Round Diagonal Corner Rectangle 14"/>
          <p:cNvSpPr/>
          <p:nvPr/>
        </p:nvSpPr>
        <p:spPr bwMode="auto">
          <a:xfrm>
            <a:off x="2387600" y="1244600"/>
            <a:ext cx="1981200" cy="4572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16200" y="1244600"/>
            <a:ext cx="1828800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aosc_brain</a:t>
            </a:r>
            <a:endParaRPr lang="en-US" sz="2000" dirty="0">
              <a:solidFill>
                <a:schemeClr val="accent3"/>
              </a:solidFill>
            </a:endParaRPr>
          </a:p>
          <a:p>
            <a:pPr>
              <a:defRPr/>
            </a:pP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14" name="Magnetic Disk 13"/>
          <p:cNvSpPr/>
          <p:nvPr/>
        </p:nvSpPr>
        <p:spPr bwMode="auto">
          <a:xfrm>
            <a:off x="330200" y="1473200"/>
            <a:ext cx="1905000" cy="3048000"/>
          </a:xfrm>
          <a:prstGeom prst="flowChartMagneticDisk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45065" name="TextBox 15"/>
          <p:cNvSpPr txBox="1">
            <a:spLocks noChangeArrowheads="1"/>
          </p:cNvSpPr>
          <p:nvPr/>
        </p:nvSpPr>
        <p:spPr bwMode="auto">
          <a:xfrm>
            <a:off x="711200" y="1854200"/>
            <a:ext cx="1600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/>
              <a:t>aosc_db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0200" y="2540000"/>
            <a:ext cx="1981200" cy="18158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MySQL: </a:t>
            </a:r>
          </a:p>
          <a:p>
            <a:pPr marL="285750" indent="-285750">
              <a:buFontTx/>
              <a:buChar char="-"/>
              <a:defRPr/>
            </a:pP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allowed_alters</a:t>
            </a:r>
            <a:endParaRPr lang="en-US" sz="1600" dirty="0"/>
          </a:p>
          <a:p>
            <a:pPr marL="285750" indent="-285750">
              <a:buFontTx/>
              <a:buChar char="-"/>
              <a:defRPr/>
            </a:pPr>
            <a:r>
              <a:rPr lang="en-US" sz="1600" dirty="0" err="1"/>
              <a:t>current_alters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  <a:defRPr/>
            </a:pP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finished_alters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1600" dirty="0" smtClean="0"/>
              <a:t>-    alter_udb_tabla1</a:t>
            </a:r>
            <a:endParaRPr lang="en-US" sz="1600" dirty="0"/>
          </a:p>
          <a:p>
            <a:pPr marL="285750" indent="-285750">
              <a:buFontTx/>
              <a:buChar char="-"/>
              <a:defRPr/>
            </a:pP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  <a:defRPr/>
            </a:pPr>
            <a:r>
              <a:rPr lang="en-US" sz="1600" dirty="0" err="1"/>
              <a:t>running_alters</a:t>
            </a:r>
            <a:endParaRPr lang="en-US" sz="1600" dirty="0"/>
          </a:p>
        </p:txBody>
      </p:sp>
      <p:sp>
        <p:nvSpPr>
          <p:cNvPr id="31" name="Round Diagonal Corner Rectangle 30"/>
          <p:cNvSpPr/>
          <p:nvPr/>
        </p:nvSpPr>
        <p:spPr bwMode="auto">
          <a:xfrm>
            <a:off x="10617200" y="1397000"/>
            <a:ext cx="2133600" cy="6096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693400" y="1473200"/>
            <a:ext cx="19812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aosc_checksum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23" name="Round Diagonal Corner Rectangle 22"/>
          <p:cNvSpPr/>
          <p:nvPr/>
        </p:nvSpPr>
        <p:spPr bwMode="auto">
          <a:xfrm>
            <a:off x="2387600" y="1854200"/>
            <a:ext cx="1981200" cy="4572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63800" y="1854200"/>
            <a:ext cx="19050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aosc_collector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26" name="Round Diagonal Corner Rectangle 25"/>
          <p:cNvSpPr/>
          <p:nvPr/>
        </p:nvSpPr>
        <p:spPr bwMode="auto">
          <a:xfrm>
            <a:off x="2387600" y="2463800"/>
            <a:ext cx="1981200" cy="4572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87600" y="2463800"/>
            <a:ext cx="20574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aosc_scheduler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45073" name="TextBox 46"/>
          <p:cNvSpPr txBox="1">
            <a:spLocks noChangeArrowheads="1"/>
          </p:cNvSpPr>
          <p:nvPr/>
        </p:nvSpPr>
        <p:spPr bwMode="auto">
          <a:xfrm>
            <a:off x="5664200" y="1930400"/>
            <a:ext cx="17526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/>
              <a:t>(</a:t>
            </a:r>
            <a:r>
              <a:rPr lang="en-US" sz="1400" dirty="0" smtClean="0"/>
              <a:t>‘</a:t>
            </a:r>
            <a:r>
              <a:rPr lang="en-US" sz="1400" dirty="0" err="1" smtClean="0"/>
              <a:t>udbxx.snc</a:t>
            </a:r>
            <a:r>
              <a:rPr lang="en-US" sz="1400" dirty="0" smtClean="0"/>
              <a:t>’</a:t>
            </a:r>
            <a:r>
              <a:rPr lang="en-US" sz="1400" dirty="0"/>
              <a:t>, 3306);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673600" y="1930400"/>
            <a:ext cx="8223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gépek</a:t>
            </a: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673600" y="1244600"/>
            <a:ext cx="8223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táblák</a:t>
            </a: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5076" name="TextBox 50"/>
          <p:cNvSpPr txBox="1">
            <a:spLocks noChangeArrowheads="1"/>
          </p:cNvSpPr>
          <p:nvPr/>
        </p:nvSpPr>
        <p:spPr bwMode="auto">
          <a:xfrm>
            <a:off x="5664200" y="1320800"/>
            <a:ext cx="3429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/>
              <a:t>(</a:t>
            </a:r>
            <a:r>
              <a:rPr lang="en-US" sz="1400" dirty="0" smtClean="0"/>
              <a:t>‘</a:t>
            </a:r>
            <a:r>
              <a:rPr lang="en-US" sz="1400" dirty="0" err="1" smtClean="0"/>
              <a:t>u</a:t>
            </a:r>
            <a:r>
              <a:rPr lang="en-US" altLang="ja-JP" sz="1400" dirty="0" err="1" smtClean="0"/>
              <a:t>db</a:t>
            </a:r>
            <a:r>
              <a:rPr lang="en-US" altLang="ja-JP" sz="1400" dirty="0"/>
              <a:t>', </a:t>
            </a:r>
            <a:r>
              <a:rPr lang="en-US" sz="1400" dirty="0"/>
              <a:t>‘</a:t>
            </a:r>
            <a:r>
              <a:rPr lang="en-US" altLang="ja-JP" sz="1400" dirty="0"/>
              <a:t>tabla1</a:t>
            </a:r>
            <a:r>
              <a:rPr lang="en-US" sz="1400" dirty="0"/>
              <a:t>’</a:t>
            </a:r>
            <a:r>
              <a:rPr lang="en-US" altLang="ja-JP" sz="1400" dirty="0"/>
              <a:t>, </a:t>
            </a:r>
            <a:r>
              <a:rPr lang="en-US" sz="1400" dirty="0"/>
              <a:t>‘</a:t>
            </a:r>
            <a:r>
              <a:rPr lang="en-US" altLang="ja-JP" sz="1400" dirty="0"/>
              <a:t>IPR', 10, 'default');</a:t>
            </a:r>
            <a:endParaRPr lang="en-US" sz="1400" dirty="0"/>
          </a:p>
        </p:txBody>
      </p:sp>
      <p:sp>
        <p:nvSpPr>
          <p:cNvPr id="45077" name="TextBox 53"/>
          <p:cNvSpPr txBox="1">
            <a:spLocks noChangeArrowheads="1"/>
          </p:cNvSpPr>
          <p:nvPr/>
        </p:nvSpPr>
        <p:spPr bwMode="auto">
          <a:xfrm>
            <a:off x="5664200" y="2540000"/>
            <a:ext cx="3962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/>
              <a:t>(</a:t>
            </a:r>
            <a:r>
              <a:rPr lang="en-US" sz="1400" dirty="0" smtClean="0"/>
              <a:t>‘</a:t>
            </a:r>
            <a:r>
              <a:rPr lang="en-US" sz="1400" dirty="0" err="1" smtClean="0"/>
              <a:t>udbxx.snc</a:t>
            </a:r>
            <a:r>
              <a:rPr lang="en-US" sz="1400" dirty="0" smtClean="0"/>
              <a:t>’</a:t>
            </a:r>
            <a:r>
              <a:rPr lang="en-US" sz="1400" dirty="0"/>
              <a:t>, 3306,</a:t>
            </a:r>
            <a:r>
              <a:rPr lang="en-US" sz="1400" dirty="0" smtClean="0"/>
              <a:t>’udb</a:t>
            </a:r>
            <a:r>
              <a:rPr lang="en-US" sz="1400" dirty="0"/>
              <a:t>’,’tabla1’,’READY’, NULL);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673600" y="2540000"/>
            <a:ext cx="8223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queue</a:t>
            </a:r>
          </a:p>
        </p:txBody>
      </p:sp>
      <p:sp>
        <p:nvSpPr>
          <p:cNvPr id="38" name="Round Diagonal Corner Rectangle 37"/>
          <p:cNvSpPr/>
          <p:nvPr/>
        </p:nvSpPr>
        <p:spPr bwMode="auto">
          <a:xfrm>
            <a:off x="5359400" y="3606800"/>
            <a:ext cx="2133600" cy="6096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435600" y="3683000"/>
            <a:ext cx="19812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aosc_osc_ww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45081" name="Right Arrow 60"/>
          <p:cNvSpPr>
            <a:spLocks noChangeArrowheads="1"/>
          </p:cNvSpPr>
          <p:nvPr/>
        </p:nvSpPr>
        <p:spPr bwMode="auto">
          <a:xfrm rot="10800000">
            <a:off x="2997200" y="3911600"/>
            <a:ext cx="1752600" cy="276225"/>
          </a:xfrm>
          <a:prstGeom prst="rightArrow">
            <a:avLst>
              <a:gd name="adj1" fmla="val 50000"/>
              <a:gd name="adj2" fmla="val 4990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>
              <a:solidFill>
                <a:srgbClr val="E1AD4F"/>
              </a:solidFill>
            </a:endParaRPr>
          </a:p>
        </p:txBody>
      </p:sp>
      <p:sp>
        <p:nvSpPr>
          <p:cNvPr id="45082" name="TextBox 61"/>
          <p:cNvSpPr txBox="1">
            <a:spLocks noChangeArrowheads="1"/>
          </p:cNvSpPr>
          <p:nvPr/>
        </p:nvSpPr>
        <p:spPr bwMode="auto">
          <a:xfrm>
            <a:off x="3149600" y="4064000"/>
            <a:ext cx="1447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 dirty="0" err="1" smtClean="0"/>
              <a:t>befejezés</a:t>
            </a:r>
            <a:endParaRPr lang="en-US" sz="1600" dirty="0"/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Folded Corner 2"/>
          <p:cNvSpPr>
            <a:spLocks noChangeArrowheads="1"/>
          </p:cNvSpPr>
          <p:nvPr/>
        </p:nvSpPr>
        <p:spPr bwMode="auto">
          <a:xfrm>
            <a:off x="11074400" y="558800"/>
            <a:ext cx="1600200" cy="685800"/>
          </a:xfrm>
          <a:prstGeom prst="foldedCorner">
            <a:avLst>
              <a:gd name="adj" fmla="val 1666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svn</a:t>
            </a:r>
          </a:p>
          <a:p>
            <a:pPr>
              <a:lnSpc>
                <a:spcPct val="90000"/>
              </a:lnSpc>
            </a:pPr>
            <a:r>
              <a:rPr lang="en-US" sz="1800"/>
              <a:t>- tier/tabla1</a:t>
            </a:r>
          </a:p>
        </p:txBody>
      </p:sp>
      <p:sp>
        <p:nvSpPr>
          <p:cNvPr id="46082" name="Rectangle 1"/>
          <p:cNvSpPr txBox="1">
            <a:spLocks noChangeArrowheads="1"/>
          </p:cNvSpPr>
          <p:nvPr/>
        </p:nvSpPr>
        <p:spPr bwMode="auto">
          <a:xfrm>
            <a:off x="787400" y="330200"/>
            <a:ext cx="358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4600">
                <a:solidFill>
                  <a:schemeClr val="tx1"/>
                </a:solidFill>
                <a:latin typeface="Vista Sans OT Medium" charset="0"/>
                <a:ea typeface="ヒラギノ角ゴ ProN W6" charset="0"/>
                <a:cs typeface="ヒラギノ角ゴ ProN W6" charset="0"/>
                <a:sym typeface="Vista Sans OT Medium" charset="0"/>
              </a:rPr>
              <a:t>scheduler</a:t>
            </a:r>
          </a:p>
        </p:txBody>
      </p:sp>
      <p:sp>
        <p:nvSpPr>
          <p:cNvPr id="6" name="Magnetic Disk 5"/>
          <p:cNvSpPr/>
          <p:nvPr/>
        </p:nvSpPr>
        <p:spPr bwMode="auto">
          <a:xfrm>
            <a:off x="10769600" y="2311400"/>
            <a:ext cx="1905000" cy="3429000"/>
          </a:xfrm>
          <a:prstGeom prst="flowChartMagneticDisk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46084" name="TextBox 7"/>
          <p:cNvSpPr txBox="1">
            <a:spLocks noChangeArrowheads="1"/>
          </p:cNvSpPr>
          <p:nvPr/>
        </p:nvSpPr>
        <p:spPr bwMode="auto">
          <a:xfrm>
            <a:off x="10845800" y="2692400"/>
            <a:ext cx="1676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 dirty="0" smtClean="0"/>
              <a:t>udbxx.snc:</a:t>
            </a:r>
            <a:r>
              <a:rPr lang="en-US" sz="1600" dirty="0"/>
              <a:t>3306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769600" y="3454400"/>
            <a:ext cx="2235200" cy="2062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MySQL:</a:t>
            </a:r>
          </a:p>
          <a:p>
            <a:pPr>
              <a:defRPr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aosc_local_status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1600" dirty="0"/>
              <a:t>- </a:t>
            </a:r>
            <a:r>
              <a:rPr lang="en-US" sz="1600" dirty="0" err="1"/>
              <a:t>aosc_osc_ww</a:t>
            </a:r>
            <a:endParaRPr lang="en-US" sz="1600" dirty="0"/>
          </a:p>
          <a:p>
            <a:pPr marL="285750" indent="-285750">
              <a:buFontTx/>
              <a:buChar char="-"/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 smtClean="0"/>
              <a:t>dbid1</a:t>
            </a:r>
            <a:r>
              <a:rPr lang="en-US" sz="1600" dirty="0"/>
              <a:t>.tabla1</a:t>
            </a:r>
          </a:p>
          <a:p>
            <a:pPr>
              <a:defRPr/>
            </a:pPr>
            <a:r>
              <a:rPr lang="en-US" sz="1600" dirty="0" smtClean="0"/>
              <a:t>dbid2</a:t>
            </a:r>
            <a:r>
              <a:rPr lang="en-US" sz="1600" dirty="0"/>
              <a:t>.tabla1</a:t>
            </a:r>
          </a:p>
          <a:p>
            <a:pPr>
              <a:defRPr/>
            </a:pPr>
            <a:r>
              <a:rPr lang="en-US" sz="1600" dirty="0" smtClean="0"/>
              <a:t>dbid3</a:t>
            </a:r>
            <a:r>
              <a:rPr lang="en-US" sz="1600" dirty="0"/>
              <a:t>.tabla1</a:t>
            </a:r>
          </a:p>
          <a:p>
            <a:pPr>
              <a:defRPr/>
            </a:pPr>
            <a:endParaRPr lang="en-US" sz="1600" dirty="0"/>
          </a:p>
        </p:txBody>
      </p:sp>
      <p:sp>
        <p:nvSpPr>
          <p:cNvPr id="15" name="Round Diagonal Corner Rectangle 14"/>
          <p:cNvSpPr/>
          <p:nvPr/>
        </p:nvSpPr>
        <p:spPr bwMode="auto">
          <a:xfrm>
            <a:off x="2387600" y="1244600"/>
            <a:ext cx="1981200" cy="4572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16200" y="1244600"/>
            <a:ext cx="1828800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aosc_brain</a:t>
            </a:r>
            <a:endParaRPr lang="en-US" sz="2000" dirty="0">
              <a:solidFill>
                <a:schemeClr val="accent3"/>
              </a:solidFill>
            </a:endParaRPr>
          </a:p>
          <a:p>
            <a:pPr>
              <a:defRPr/>
            </a:pP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14" name="Magnetic Disk 13"/>
          <p:cNvSpPr/>
          <p:nvPr/>
        </p:nvSpPr>
        <p:spPr bwMode="auto">
          <a:xfrm>
            <a:off x="330200" y="1473200"/>
            <a:ext cx="1905000" cy="3048000"/>
          </a:xfrm>
          <a:prstGeom prst="flowChartMagneticDisk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46089" name="TextBox 15"/>
          <p:cNvSpPr txBox="1">
            <a:spLocks noChangeArrowheads="1"/>
          </p:cNvSpPr>
          <p:nvPr/>
        </p:nvSpPr>
        <p:spPr bwMode="auto">
          <a:xfrm>
            <a:off x="711200" y="1854200"/>
            <a:ext cx="1600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/>
              <a:t>aosc_db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0200" y="2540000"/>
            <a:ext cx="1981200" cy="18158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MySQL: </a:t>
            </a:r>
          </a:p>
          <a:p>
            <a:pPr marL="285750" indent="-285750">
              <a:buFontTx/>
              <a:buChar char="-"/>
              <a:defRPr/>
            </a:pP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allowed_alters</a:t>
            </a:r>
            <a:endParaRPr lang="en-US" sz="1600" dirty="0"/>
          </a:p>
          <a:p>
            <a:pPr marL="285750" indent="-285750">
              <a:buFontTx/>
              <a:buChar char="-"/>
              <a:defRPr/>
            </a:pPr>
            <a:r>
              <a:rPr lang="en-US" sz="1600" dirty="0" err="1"/>
              <a:t>current_alters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  <a:defRPr/>
            </a:pP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finished_alters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1600" dirty="0" smtClean="0"/>
              <a:t>-    alter_udb_tabla1</a:t>
            </a:r>
            <a:endParaRPr lang="en-US" sz="1600" dirty="0"/>
          </a:p>
          <a:p>
            <a:pPr marL="285750" indent="-285750">
              <a:buFontTx/>
              <a:buChar char="-"/>
              <a:defRPr/>
            </a:pP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  <a:defRPr/>
            </a:pPr>
            <a:r>
              <a:rPr lang="en-US" sz="1600" dirty="0" err="1"/>
              <a:t>running_alters</a:t>
            </a:r>
            <a:endParaRPr lang="en-US" sz="1600" dirty="0"/>
          </a:p>
        </p:txBody>
      </p:sp>
      <p:sp>
        <p:nvSpPr>
          <p:cNvPr id="31" name="Round Diagonal Corner Rectangle 30"/>
          <p:cNvSpPr/>
          <p:nvPr/>
        </p:nvSpPr>
        <p:spPr bwMode="auto">
          <a:xfrm>
            <a:off x="10617200" y="1397000"/>
            <a:ext cx="2133600" cy="6096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693400" y="1473200"/>
            <a:ext cx="19812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aosc_checksum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23" name="Round Diagonal Corner Rectangle 22"/>
          <p:cNvSpPr/>
          <p:nvPr/>
        </p:nvSpPr>
        <p:spPr bwMode="auto">
          <a:xfrm>
            <a:off x="2387600" y="1854200"/>
            <a:ext cx="1981200" cy="4572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63800" y="1854200"/>
            <a:ext cx="19050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aosc_collector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46095" name="Right Arrow 36"/>
          <p:cNvSpPr>
            <a:spLocks noChangeArrowheads="1"/>
          </p:cNvSpPr>
          <p:nvPr/>
        </p:nvSpPr>
        <p:spPr bwMode="auto">
          <a:xfrm rot="10800000">
            <a:off x="8102600" y="3683000"/>
            <a:ext cx="1362075" cy="276225"/>
          </a:xfrm>
          <a:prstGeom prst="rightArrow">
            <a:avLst>
              <a:gd name="adj1" fmla="val 50000"/>
              <a:gd name="adj2" fmla="val 49881"/>
            </a:avLst>
          </a:prstGeom>
          <a:solidFill>
            <a:srgbClr val="7575D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26" name="Round Diagonal Corner Rectangle 25"/>
          <p:cNvSpPr/>
          <p:nvPr/>
        </p:nvSpPr>
        <p:spPr bwMode="auto">
          <a:xfrm>
            <a:off x="2387600" y="2463800"/>
            <a:ext cx="1981200" cy="4572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87600" y="2463800"/>
            <a:ext cx="20574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aosc_scheduler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46098" name="Right Arrow 27"/>
          <p:cNvSpPr>
            <a:spLocks noChangeArrowheads="1"/>
          </p:cNvSpPr>
          <p:nvPr/>
        </p:nvSpPr>
        <p:spPr bwMode="auto">
          <a:xfrm>
            <a:off x="2616200" y="3987800"/>
            <a:ext cx="1524000" cy="276225"/>
          </a:xfrm>
          <a:prstGeom prst="rightArrow">
            <a:avLst>
              <a:gd name="adj1" fmla="val 50000"/>
              <a:gd name="adj2" fmla="val 49911"/>
            </a:avLst>
          </a:prstGeom>
          <a:solidFill>
            <a:srgbClr val="7575D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46099" name="Right Arrow 28"/>
          <p:cNvSpPr>
            <a:spLocks noChangeArrowheads="1"/>
          </p:cNvSpPr>
          <p:nvPr/>
        </p:nvSpPr>
        <p:spPr bwMode="auto">
          <a:xfrm>
            <a:off x="8418513" y="3910013"/>
            <a:ext cx="1752600" cy="276225"/>
          </a:xfrm>
          <a:prstGeom prst="rightArrow">
            <a:avLst>
              <a:gd name="adj1" fmla="val 50000"/>
              <a:gd name="adj2" fmla="val 4990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>
              <a:solidFill>
                <a:srgbClr val="E1AD4F"/>
              </a:solidFill>
            </a:endParaRPr>
          </a:p>
        </p:txBody>
      </p:sp>
      <p:sp>
        <p:nvSpPr>
          <p:cNvPr id="46100" name="TextBox 46"/>
          <p:cNvSpPr txBox="1">
            <a:spLocks noChangeArrowheads="1"/>
          </p:cNvSpPr>
          <p:nvPr/>
        </p:nvSpPr>
        <p:spPr bwMode="auto">
          <a:xfrm>
            <a:off x="5664200" y="1930400"/>
            <a:ext cx="1828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/>
              <a:t>(</a:t>
            </a:r>
            <a:r>
              <a:rPr lang="en-US" sz="1400" dirty="0" smtClean="0"/>
              <a:t>‘</a:t>
            </a:r>
            <a:r>
              <a:rPr lang="en-US" sz="1400" dirty="0" err="1" smtClean="0"/>
              <a:t>udbxx.snc</a:t>
            </a:r>
            <a:r>
              <a:rPr lang="en-US" sz="1400" dirty="0" smtClean="0"/>
              <a:t>’</a:t>
            </a:r>
            <a:r>
              <a:rPr lang="en-US" sz="1400" dirty="0"/>
              <a:t>, 3306);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673600" y="1930400"/>
            <a:ext cx="8223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gepek</a:t>
            </a: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673600" y="1244600"/>
            <a:ext cx="8223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tablak</a:t>
            </a: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6103" name="TextBox 50"/>
          <p:cNvSpPr txBox="1">
            <a:spLocks noChangeArrowheads="1"/>
          </p:cNvSpPr>
          <p:nvPr/>
        </p:nvSpPr>
        <p:spPr bwMode="auto">
          <a:xfrm>
            <a:off x="5664200" y="1320800"/>
            <a:ext cx="3429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/>
              <a:t>(</a:t>
            </a:r>
            <a:r>
              <a:rPr lang="en-US" sz="1400" dirty="0" smtClean="0"/>
              <a:t>‘</a:t>
            </a:r>
            <a:r>
              <a:rPr lang="en-US" sz="1400" dirty="0" err="1" smtClean="0"/>
              <a:t>u</a:t>
            </a:r>
            <a:r>
              <a:rPr lang="en-US" altLang="ja-JP" sz="1400" dirty="0" err="1" smtClean="0"/>
              <a:t>db</a:t>
            </a:r>
            <a:r>
              <a:rPr lang="en-US" altLang="ja-JP" sz="1400" dirty="0"/>
              <a:t>', </a:t>
            </a:r>
            <a:r>
              <a:rPr lang="en-US" sz="1400" dirty="0"/>
              <a:t>‘</a:t>
            </a:r>
            <a:r>
              <a:rPr lang="en-US" altLang="ja-JP" sz="1400" dirty="0"/>
              <a:t>tabla1</a:t>
            </a:r>
            <a:r>
              <a:rPr lang="en-US" sz="1400" dirty="0"/>
              <a:t>’</a:t>
            </a:r>
            <a:r>
              <a:rPr lang="en-US" altLang="ja-JP" sz="1400" dirty="0"/>
              <a:t>, </a:t>
            </a:r>
            <a:r>
              <a:rPr lang="en-US" sz="1400" dirty="0"/>
              <a:t>‘</a:t>
            </a:r>
            <a:r>
              <a:rPr lang="en-US" altLang="ja-JP" sz="1400" dirty="0"/>
              <a:t>IPR', 10, 'default');</a:t>
            </a:r>
            <a:endParaRPr lang="en-US" sz="1400" dirty="0"/>
          </a:p>
        </p:txBody>
      </p:sp>
      <p:sp>
        <p:nvSpPr>
          <p:cNvPr id="46104" name="TextBox 53"/>
          <p:cNvSpPr txBox="1">
            <a:spLocks noChangeArrowheads="1"/>
          </p:cNvSpPr>
          <p:nvPr/>
        </p:nvSpPr>
        <p:spPr bwMode="auto">
          <a:xfrm>
            <a:off x="5664200" y="2540000"/>
            <a:ext cx="40386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/>
              <a:t>(</a:t>
            </a:r>
            <a:r>
              <a:rPr lang="en-US" sz="1400" dirty="0" smtClean="0"/>
              <a:t>‘</a:t>
            </a:r>
            <a:r>
              <a:rPr lang="en-US" sz="1400" dirty="0" err="1" smtClean="0"/>
              <a:t>udbxx.snc</a:t>
            </a:r>
            <a:r>
              <a:rPr lang="en-US" sz="1400" dirty="0" smtClean="0"/>
              <a:t>’</a:t>
            </a:r>
            <a:r>
              <a:rPr lang="en-US" sz="1400" dirty="0"/>
              <a:t>, 3306,</a:t>
            </a:r>
            <a:r>
              <a:rPr lang="en-US" sz="1400" dirty="0" smtClean="0"/>
              <a:t>’udb</a:t>
            </a:r>
            <a:r>
              <a:rPr lang="en-US" sz="1400" dirty="0"/>
              <a:t>’,’tabla1’,’READY’, NULL);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673600" y="2540000"/>
            <a:ext cx="8223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queue</a:t>
            </a:r>
          </a:p>
        </p:txBody>
      </p:sp>
      <p:sp>
        <p:nvSpPr>
          <p:cNvPr id="38" name="Round Diagonal Corner Rectangle 37"/>
          <p:cNvSpPr/>
          <p:nvPr/>
        </p:nvSpPr>
        <p:spPr bwMode="auto">
          <a:xfrm>
            <a:off x="5359400" y="3606800"/>
            <a:ext cx="2133600" cy="6096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435600" y="3683000"/>
            <a:ext cx="19812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aosc_osc_ww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41" name="Round Diagonal Corner Rectangle 40"/>
          <p:cNvSpPr/>
          <p:nvPr/>
        </p:nvSpPr>
        <p:spPr bwMode="auto">
          <a:xfrm>
            <a:off x="7035800" y="5588000"/>
            <a:ext cx="2362200" cy="7620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035800" y="5588000"/>
            <a:ext cx="2286000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3"/>
                </a:solidFill>
              </a:rPr>
              <a:t>    </a:t>
            </a:r>
            <a:r>
              <a:rPr lang="en-US" sz="2000" dirty="0" err="1">
                <a:solidFill>
                  <a:schemeClr val="accent3"/>
                </a:solidFill>
              </a:rPr>
              <a:t>aosc_osc_ww</a:t>
            </a:r>
            <a:endParaRPr lang="en-US" sz="2000" dirty="0">
              <a:solidFill>
                <a:schemeClr val="accent3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chemeClr val="accent3"/>
                </a:solidFill>
              </a:rPr>
              <a:t>(</a:t>
            </a:r>
            <a:r>
              <a:rPr lang="en-US" sz="2000" dirty="0" err="1">
                <a:solidFill>
                  <a:schemeClr val="accent3"/>
                </a:solidFill>
              </a:rPr>
              <a:t>osc_wrapper.php</a:t>
            </a:r>
            <a:r>
              <a:rPr lang="en-US" sz="2000" dirty="0">
                <a:solidFill>
                  <a:schemeClr val="accent3"/>
                </a:solidFill>
              </a:rPr>
              <a:t>)</a:t>
            </a:r>
          </a:p>
        </p:txBody>
      </p:sp>
      <p:sp>
        <p:nvSpPr>
          <p:cNvPr id="46110" name="Right Arrow 43"/>
          <p:cNvSpPr>
            <a:spLocks noChangeArrowheads="1"/>
          </p:cNvSpPr>
          <p:nvPr/>
        </p:nvSpPr>
        <p:spPr bwMode="auto">
          <a:xfrm rot="2562153">
            <a:off x="6980238" y="4711700"/>
            <a:ext cx="1119187" cy="276225"/>
          </a:xfrm>
          <a:prstGeom prst="rightArrow">
            <a:avLst>
              <a:gd name="adj1" fmla="val 50000"/>
              <a:gd name="adj2" fmla="val 49915"/>
            </a:avLst>
          </a:prstGeom>
          <a:solidFill>
            <a:srgbClr val="7575D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46111" name="Right Arrow 44"/>
          <p:cNvSpPr>
            <a:spLocks noChangeArrowheads="1"/>
          </p:cNvSpPr>
          <p:nvPr/>
        </p:nvSpPr>
        <p:spPr bwMode="auto">
          <a:xfrm rot="-1281855">
            <a:off x="9329738" y="4965700"/>
            <a:ext cx="1239837" cy="276225"/>
          </a:xfrm>
          <a:prstGeom prst="rightArrow">
            <a:avLst>
              <a:gd name="adj1" fmla="val 50000"/>
              <a:gd name="adj2" fmla="val 49872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>
              <a:solidFill>
                <a:srgbClr val="E1AD4F"/>
              </a:solidFill>
            </a:endParaRPr>
          </a:p>
        </p:txBody>
      </p:sp>
      <p:sp>
        <p:nvSpPr>
          <p:cNvPr id="46112" name="Right Arrow 45"/>
          <p:cNvSpPr>
            <a:spLocks noChangeArrowheads="1"/>
          </p:cNvSpPr>
          <p:nvPr/>
        </p:nvSpPr>
        <p:spPr bwMode="auto">
          <a:xfrm rot="-8382847">
            <a:off x="6461125" y="4692650"/>
            <a:ext cx="1101725" cy="276225"/>
          </a:xfrm>
          <a:prstGeom prst="rightArrow">
            <a:avLst>
              <a:gd name="adj1" fmla="val 50000"/>
              <a:gd name="adj2" fmla="val 49875"/>
            </a:avLst>
          </a:prstGeom>
          <a:solidFill>
            <a:srgbClr val="7575D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46113" name="TextBox 48"/>
          <p:cNvSpPr txBox="1">
            <a:spLocks noChangeArrowheads="1"/>
          </p:cNvSpPr>
          <p:nvPr/>
        </p:nvSpPr>
        <p:spPr bwMode="auto">
          <a:xfrm>
            <a:off x="2692400" y="3683000"/>
            <a:ext cx="1447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/>
              <a:t>ellenorzes</a:t>
            </a:r>
          </a:p>
        </p:txBody>
      </p:sp>
      <p:sp>
        <p:nvSpPr>
          <p:cNvPr id="46114" name="TextBox 57"/>
          <p:cNvSpPr txBox="1">
            <a:spLocks noChangeArrowheads="1"/>
          </p:cNvSpPr>
          <p:nvPr/>
        </p:nvSpPr>
        <p:spPr bwMode="auto">
          <a:xfrm>
            <a:off x="8255000" y="3378200"/>
            <a:ext cx="1447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/>
              <a:t>jogosultsag</a:t>
            </a:r>
          </a:p>
        </p:txBody>
      </p:sp>
      <p:sp>
        <p:nvSpPr>
          <p:cNvPr id="46115" name="TextBox 58"/>
          <p:cNvSpPr txBox="1">
            <a:spLocks noChangeArrowheads="1"/>
          </p:cNvSpPr>
          <p:nvPr/>
        </p:nvSpPr>
        <p:spPr bwMode="auto">
          <a:xfrm rot="2505560">
            <a:off x="7234238" y="4614863"/>
            <a:ext cx="1447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/>
              <a:t>alter inditasa</a:t>
            </a:r>
          </a:p>
        </p:txBody>
      </p:sp>
      <p:sp>
        <p:nvSpPr>
          <p:cNvPr id="46116" name="TextBox 59"/>
          <p:cNvSpPr txBox="1">
            <a:spLocks noChangeArrowheads="1"/>
          </p:cNvSpPr>
          <p:nvPr/>
        </p:nvSpPr>
        <p:spPr bwMode="auto">
          <a:xfrm rot="-1158569">
            <a:off x="9355138" y="4719638"/>
            <a:ext cx="800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/>
              <a:t>alter</a:t>
            </a:r>
          </a:p>
        </p:txBody>
      </p:sp>
      <p:sp>
        <p:nvSpPr>
          <p:cNvPr id="46117" name="Right Arrow 60"/>
          <p:cNvSpPr>
            <a:spLocks noChangeArrowheads="1"/>
          </p:cNvSpPr>
          <p:nvPr/>
        </p:nvSpPr>
        <p:spPr bwMode="auto">
          <a:xfrm rot="10800000">
            <a:off x="3302000" y="4216400"/>
            <a:ext cx="1752600" cy="276225"/>
          </a:xfrm>
          <a:prstGeom prst="rightArrow">
            <a:avLst>
              <a:gd name="adj1" fmla="val 50000"/>
              <a:gd name="adj2" fmla="val 4990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>
              <a:solidFill>
                <a:srgbClr val="E1AD4F"/>
              </a:solidFill>
            </a:endParaRPr>
          </a:p>
        </p:txBody>
      </p:sp>
      <p:sp>
        <p:nvSpPr>
          <p:cNvPr id="46118" name="TextBox 61"/>
          <p:cNvSpPr txBox="1">
            <a:spLocks noChangeArrowheads="1"/>
          </p:cNvSpPr>
          <p:nvPr/>
        </p:nvSpPr>
        <p:spPr bwMode="auto">
          <a:xfrm>
            <a:off x="3454400" y="4368800"/>
            <a:ext cx="1447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/>
              <a:t>befejezes</a:t>
            </a: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Folded Corner 2"/>
          <p:cNvSpPr>
            <a:spLocks noChangeArrowheads="1"/>
          </p:cNvSpPr>
          <p:nvPr/>
        </p:nvSpPr>
        <p:spPr bwMode="auto">
          <a:xfrm>
            <a:off x="11074400" y="558800"/>
            <a:ext cx="1600200" cy="685800"/>
          </a:xfrm>
          <a:prstGeom prst="foldedCorner">
            <a:avLst>
              <a:gd name="adj" fmla="val 16667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svn</a:t>
            </a:r>
          </a:p>
          <a:p>
            <a:pPr>
              <a:lnSpc>
                <a:spcPct val="90000"/>
              </a:lnSpc>
            </a:pPr>
            <a:r>
              <a:rPr lang="en-US" sz="1800"/>
              <a:t>- tier/tabla1</a:t>
            </a:r>
          </a:p>
        </p:txBody>
      </p:sp>
      <p:sp>
        <p:nvSpPr>
          <p:cNvPr id="47106" name="Rectangle 1"/>
          <p:cNvSpPr txBox="1">
            <a:spLocks noChangeArrowheads="1"/>
          </p:cNvSpPr>
          <p:nvPr/>
        </p:nvSpPr>
        <p:spPr bwMode="auto">
          <a:xfrm>
            <a:off x="787400" y="330200"/>
            <a:ext cx="739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4600" dirty="0">
                <a:solidFill>
                  <a:schemeClr val="tx1"/>
                </a:solidFill>
                <a:latin typeface="Vista Sans OT Medium" charset="0"/>
                <a:ea typeface="ヒラギノ角ゴ ProN W6" charset="0"/>
                <a:cs typeface="ヒラギノ角ゴ ProN W6" charset="0"/>
                <a:sym typeface="Vista Sans OT Medium" charset="0"/>
              </a:rPr>
              <a:t>Scheduler - </a:t>
            </a:r>
            <a:r>
              <a:rPr lang="en-US" sz="4600" dirty="0" err="1" smtClean="0">
                <a:solidFill>
                  <a:schemeClr val="tx1"/>
                </a:solidFill>
                <a:latin typeface="Vista Sans OT Medium" charset="0"/>
                <a:ea typeface="ヒラギノ角ゴ ProN W6" charset="0"/>
                <a:cs typeface="ヒラギノ角ゴ ProN W6" charset="0"/>
                <a:sym typeface="Vista Sans OT Medium" charset="0"/>
              </a:rPr>
              <a:t>karbantartás</a:t>
            </a:r>
            <a:endParaRPr lang="en-US" sz="4600" dirty="0">
              <a:solidFill>
                <a:schemeClr val="tx1"/>
              </a:solidFill>
              <a:latin typeface="Vista Sans OT Medium" charset="0"/>
              <a:ea typeface="ヒラギノ角ゴ ProN W6" charset="0"/>
              <a:cs typeface="ヒラギノ角ゴ ProN W6" charset="0"/>
              <a:sym typeface="Vista Sans OT Medium" charset="0"/>
            </a:endParaRPr>
          </a:p>
        </p:txBody>
      </p:sp>
      <p:sp>
        <p:nvSpPr>
          <p:cNvPr id="6" name="Magnetic Disk 5"/>
          <p:cNvSpPr/>
          <p:nvPr/>
        </p:nvSpPr>
        <p:spPr bwMode="auto">
          <a:xfrm>
            <a:off x="10769600" y="2082800"/>
            <a:ext cx="1905000" cy="1981200"/>
          </a:xfrm>
          <a:prstGeom prst="flowChartMagneticDisk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47108" name="TextBox 7"/>
          <p:cNvSpPr txBox="1">
            <a:spLocks noChangeArrowheads="1"/>
          </p:cNvSpPr>
          <p:nvPr/>
        </p:nvSpPr>
        <p:spPr bwMode="auto">
          <a:xfrm>
            <a:off x="10845800" y="2235200"/>
            <a:ext cx="1676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 dirty="0" smtClean="0"/>
              <a:t>udbxx.snc:</a:t>
            </a:r>
            <a:r>
              <a:rPr lang="en-US" sz="1600" dirty="0"/>
              <a:t>3306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769600" y="2844800"/>
            <a:ext cx="22352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MySQL:</a:t>
            </a:r>
          </a:p>
          <a:p>
            <a:pPr>
              <a:defRPr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aosc_local_status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1600" dirty="0"/>
              <a:t>- </a:t>
            </a:r>
            <a:r>
              <a:rPr lang="en-US" sz="1600" dirty="0" err="1"/>
              <a:t>aosc_osc_ww</a:t>
            </a:r>
            <a:endParaRPr lang="en-US" sz="1600" dirty="0"/>
          </a:p>
          <a:p>
            <a:pPr marL="285750" indent="-285750">
              <a:buFontTx/>
              <a:buChar char="-"/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</p:txBody>
      </p:sp>
      <p:sp>
        <p:nvSpPr>
          <p:cNvPr id="15" name="Round Diagonal Corner Rectangle 14"/>
          <p:cNvSpPr/>
          <p:nvPr/>
        </p:nvSpPr>
        <p:spPr bwMode="auto">
          <a:xfrm>
            <a:off x="2387600" y="1244600"/>
            <a:ext cx="1981200" cy="4572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16200" y="1244600"/>
            <a:ext cx="1828800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aosc_brain</a:t>
            </a:r>
            <a:endParaRPr lang="en-US" sz="2000" dirty="0">
              <a:solidFill>
                <a:schemeClr val="accent3"/>
              </a:solidFill>
            </a:endParaRPr>
          </a:p>
          <a:p>
            <a:pPr>
              <a:defRPr/>
            </a:pP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14" name="Magnetic Disk 13"/>
          <p:cNvSpPr/>
          <p:nvPr/>
        </p:nvSpPr>
        <p:spPr bwMode="auto">
          <a:xfrm>
            <a:off x="330200" y="1473200"/>
            <a:ext cx="1905000" cy="3048000"/>
          </a:xfrm>
          <a:prstGeom prst="flowChartMagneticDisk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47113" name="TextBox 15"/>
          <p:cNvSpPr txBox="1">
            <a:spLocks noChangeArrowheads="1"/>
          </p:cNvSpPr>
          <p:nvPr/>
        </p:nvSpPr>
        <p:spPr bwMode="auto">
          <a:xfrm>
            <a:off x="711200" y="1854200"/>
            <a:ext cx="1600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600"/>
              <a:t>aosc_db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0200" y="2540000"/>
            <a:ext cx="1981200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MySQL: </a:t>
            </a:r>
          </a:p>
          <a:p>
            <a:pPr marL="285750" indent="-285750">
              <a:buFontTx/>
              <a:buChar char="-"/>
              <a:defRPr/>
            </a:pP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allowed_alters</a:t>
            </a:r>
            <a:endParaRPr lang="en-US" sz="1600" dirty="0"/>
          </a:p>
          <a:p>
            <a:pPr marL="285750" indent="-285750">
              <a:buFontTx/>
              <a:buChar char="-"/>
              <a:defRPr/>
            </a:pPr>
            <a:r>
              <a:rPr lang="en-US" sz="1600" dirty="0" err="1"/>
              <a:t>current_alters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  <a:defRPr/>
            </a:pP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finished_alters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1600" dirty="0" smtClean="0"/>
              <a:t>-   alter_udb_tabla1</a:t>
            </a:r>
            <a:endParaRPr lang="en-US" sz="1600" dirty="0"/>
          </a:p>
          <a:p>
            <a:pPr marL="285750" indent="-285750">
              <a:buFontTx/>
              <a:buChar char="-"/>
              <a:defRPr/>
            </a:pP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  <a:defRPr/>
            </a:pPr>
            <a:r>
              <a:rPr lang="en-US" sz="1600" dirty="0" err="1"/>
              <a:t>running_alters</a:t>
            </a:r>
            <a:endParaRPr lang="en-US" sz="1600" dirty="0"/>
          </a:p>
        </p:txBody>
      </p:sp>
      <p:sp>
        <p:nvSpPr>
          <p:cNvPr id="31" name="Round Diagonal Corner Rectangle 30"/>
          <p:cNvSpPr/>
          <p:nvPr/>
        </p:nvSpPr>
        <p:spPr bwMode="auto">
          <a:xfrm>
            <a:off x="10617200" y="4292600"/>
            <a:ext cx="2133600" cy="6096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693400" y="4368800"/>
            <a:ext cx="19812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aosc_checksum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23" name="Round Diagonal Corner Rectangle 22"/>
          <p:cNvSpPr/>
          <p:nvPr/>
        </p:nvSpPr>
        <p:spPr bwMode="auto">
          <a:xfrm>
            <a:off x="2387600" y="1854200"/>
            <a:ext cx="1981200" cy="4572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63800" y="1854200"/>
            <a:ext cx="19050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aosc_collector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26" name="Round Diagonal Corner Rectangle 25"/>
          <p:cNvSpPr/>
          <p:nvPr/>
        </p:nvSpPr>
        <p:spPr bwMode="auto">
          <a:xfrm>
            <a:off x="4902200" y="3302000"/>
            <a:ext cx="1981200" cy="4572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02200" y="3302000"/>
            <a:ext cx="20574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aosc_scheduler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47121" name="Right Arrow 27"/>
          <p:cNvSpPr>
            <a:spLocks noChangeArrowheads="1"/>
          </p:cNvSpPr>
          <p:nvPr/>
        </p:nvSpPr>
        <p:spPr bwMode="auto">
          <a:xfrm rot="-929984">
            <a:off x="3468688" y="3967163"/>
            <a:ext cx="1289050" cy="274637"/>
          </a:xfrm>
          <a:prstGeom prst="rightArrow">
            <a:avLst>
              <a:gd name="adj1" fmla="val 50000"/>
              <a:gd name="adj2" fmla="val 50218"/>
            </a:avLst>
          </a:prstGeom>
          <a:solidFill>
            <a:srgbClr val="7575D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47122" name="TextBox 46"/>
          <p:cNvSpPr txBox="1">
            <a:spLocks noChangeArrowheads="1"/>
          </p:cNvSpPr>
          <p:nvPr/>
        </p:nvSpPr>
        <p:spPr bwMode="auto">
          <a:xfrm>
            <a:off x="5664200" y="1930400"/>
            <a:ext cx="17526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/>
              <a:t>(</a:t>
            </a:r>
            <a:r>
              <a:rPr lang="en-US" sz="1400" dirty="0" smtClean="0"/>
              <a:t>‘</a:t>
            </a:r>
            <a:r>
              <a:rPr lang="en-US" sz="1400" dirty="0" err="1" smtClean="0"/>
              <a:t>udbxx.snc</a:t>
            </a:r>
            <a:r>
              <a:rPr lang="en-US" sz="1400" dirty="0" smtClean="0"/>
              <a:t>’</a:t>
            </a:r>
            <a:r>
              <a:rPr lang="en-US" sz="1400" dirty="0"/>
              <a:t>, 3306);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673600" y="1930400"/>
            <a:ext cx="8223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gépek</a:t>
            </a: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673600" y="1244600"/>
            <a:ext cx="8223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táblák</a:t>
            </a: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125" name="TextBox 50"/>
          <p:cNvSpPr txBox="1">
            <a:spLocks noChangeArrowheads="1"/>
          </p:cNvSpPr>
          <p:nvPr/>
        </p:nvSpPr>
        <p:spPr bwMode="auto">
          <a:xfrm>
            <a:off x="5664200" y="1320800"/>
            <a:ext cx="3429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/>
            <a:r>
              <a:rPr lang="en-US" sz="1400" dirty="0"/>
              <a:t>(</a:t>
            </a:r>
            <a:r>
              <a:rPr lang="en-US" sz="1400" dirty="0" smtClean="0"/>
              <a:t>‘</a:t>
            </a:r>
            <a:r>
              <a:rPr lang="en-US" sz="1400" dirty="0" err="1" smtClean="0"/>
              <a:t>u</a:t>
            </a:r>
            <a:r>
              <a:rPr lang="en-US" altLang="ja-JP" sz="1400" dirty="0" err="1" smtClean="0"/>
              <a:t>db</a:t>
            </a:r>
            <a:r>
              <a:rPr lang="en-US" altLang="ja-JP" sz="1400" dirty="0"/>
              <a:t>', </a:t>
            </a:r>
            <a:r>
              <a:rPr lang="en-US" sz="1400" dirty="0"/>
              <a:t>‘</a:t>
            </a:r>
            <a:r>
              <a:rPr lang="en-US" altLang="ja-JP" sz="1400" dirty="0"/>
              <a:t>tabla1</a:t>
            </a:r>
            <a:r>
              <a:rPr lang="en-US" sz="1400" dirty="0"/>
              <a:t>’</a:t>
            </a:r>
            <a:r>
              <a:rPr lang="en-US" altLang="ja-JP" sz="1400" dirty="0"/>
              <a:t>, </a:t>
            </a:r>
            <a:r>
              <a:rPr lang="en-US" sz="1400" dirty="0"/>
              <a:t>‘</a:t>
            </a:r>
            <a:r>
              <a:rPr lang="en-US" altLang="ja-JP" sz="1400" dirty="0"/>
              <a:t>IPR', 10, 'default');</a:t>
            </a:r>
            <a:endParaRPr lang="en-US" sz="1400" dirty="0"/>
          </a:p>
        </p:txBody>
      </p:sp>
      <p:sp>
        <p:nvSpPr>
          <p:cNvPr id="47126" name="Rectangle 2"/>
          <p:cNvSpPr txBox="1">
            <a:spLocks noChangeArrowheads="1"/>
          </p:cNvSpPr>
          <p:nvPr/>
        </p:nvSpPr>
        <p:spPr bwMode="auto">
          <a:xfrm>
            <a:off x="254000" y="5207000"/>
            <a:ext cx="7239000" cy="276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/>
          <a:lstStyle>
            <a:lvl1pPr marL="214313" indent="-214313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479425" indent="-238125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ts val="1700"/>
              </a:spcBef>
              <a:buClr>
                <a:srgbClr val="415995"/>
              </a:buClr>
              <a:buSzPct val="64000"/>
              <a:buFont typeface="Lucida Grande" charset="0"/>
              <a:buChar char="▪"/>
            </a:pPr>
            <a:r>
              <a:rPr lang="en-US" sz="2000" dirty="0" err="1" smtClean="0">
                <a:solidFill>
                  <a:schemeClr val="tx1"/>
                </a:solidFill>
              </a:rPr>
              <a:t>Ellenőrzi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a queue </a:t>
            </a:r>
            <a:r>
              <a:rPr lang="en-US" sz="2000" dirty="0" err="1" smtClean="0">
                <a:solidFill>
                  <a:schemeClr val="tx1"/>
                </a:solidFill>
              </a:rPr>
              <a:t>státuszokat</a:t>
            </a:r>
            <a:endParaRPr lang="en-US" sz="2000" dirty="0">
              <a:solidFill>
                <a:schemeClr val="tx1"/>
              </a:solidFill>
            </a:endParaRPr>
          </a:p>
          <a:p>
            <a:pPr lvl="1" eaLnBrk="1" hangingPunct="1">
              <a:lnSpc>
                <a:spcPct val="110000"/>
              </a:lnSpc>
              <a:spcBef>
                <a:spcPts val="1400"/>
              </a:spcBef>
              <a:buClr>
                <a:srgbClr val="888888"/>
              </a:buClr>
              <a:buSzPct val="64000"/>
              <a:buFont typeface="Lucida Grande" charset="0"/>
              <a:buChar char="▪"/>
            </a:pPr>
            <a:r>
              <a:rPr lang="en-US" sz="2000" dirty="0" err="1">
                <a:solidFill>
                  <a:schemeClr val="tx1"/>
                </a:solidFill>
              </a:rPr>
              <a:t>Nem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várun</a:t>
            </a:r>
            <a:r>
              <a:rPr lang="en-US" sz="2000" dirty="0" err="1" smtClean="0">
                <a:solidFill>
                  <a:schemeClr val="tx1"/>
                </a:solidFill>
              </a:rPr>
              <a:t>k</a:t>
            </a:r>
            <a:r>
              <a:rPr lang="en-US" sz="2000" dirty="0" smtClean="0">
                <a:solidFill>
                  <a:schemeClr val="tx1"/>
                </a:solidFill>
              </a:rPr>
              <a:t>-</a:t>
            </a:r>
            <a:r>
              <a:rPr lang="en-US" sz="2000" dirty="0" smtClean="0">
                <a:solidFill>
                  <a:schemeClr val="tx1"/>
                </a:solidFill>
              </a:rPr>
              <a:t>e </a:t>
            </a:r>
            <a:r>
              <a:rPr lang="en-US" sz="2000" dirty="0" err="1" smtClean="0">
                <a:solidFill>
                  <a:schemeClr val="tx1"/>
                </a:solidFill>
              </a:rPr>
              <a:t>túl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régóta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az</a:t>
            </a:r>
            <a:r>
              <a:rPr lang="en-US" sz="2000" dirty="0">
                <a:solidFill>
                  <a:schemeClr val="tx1"/>
                </a:solidFill>
              </a:rPr>
              <a:t> alter </a:t>
            </a:r>
            <a:r>
              <a:rPr lang="en-US" sz="2000" dirty="0" err="1" smtClean="0">
                <a:solidFill>
                  <a:schemeClr val="tx1"/>
                </a:solidFill>
              </a:rPr>
              <a:t>indítására</a:t>
            </a:r>
            <a:endParaRPr lang="en-US" sz="2000" dirty="0">
              <a:solidFill>
                <a:schemeClr val="tx1"/>
              </a:solidFill>
            </a:endParaRPr>
          </a:p>
          <a:p>
            <a:pPr lvl="1" eaLnBrk="1" hangingPunct="1">
              <a:lnSpc>
                <a:spcPct val="110000"/>
              </a:lnSpc>
              <a:spcBef>
                <a:spcPts val="1400"/>
              </a:spcBef>
              <a:buClr>
                <a:srgbClr val="888888"/>
              </a:buClr>
              <a:buSzPct val="64000"/>
              <a:buFont typeface="Lucida Grande" charset="0"/>
              <a:buChar char="▪"/>
            </a:pPr>
            <a:r>
              <a:rPr lang="en-US" sz="2000" dirty="0" err="1">
                <a:solidFill>
                  <a:schemeClr val="tx1"/>
                </a:solidFill>
              </a:rPr>
              <a:t>Nem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fut</a:t>
            </a:r>
            <a:r>
              <a:rPr lang="en-US" sz="2000" dirty="0">
                <a:solidFill>
                  <a:schemeClr val="tx1"/>
                </a:solidFill>
              </a:rPr>
              <a:t>-</a:t>
            </a:r>
            <a:r>
              <a:rPr lang="en-US" sz="2000" dirty="0" smtClean="0">
                <a:solidFill>
                  <a:schemeClr val="tx1"/>
                </a:solidFill>
              </a:rPr>
              <a:t>e </a:t>
            </a:r>
            <a:r>
              <a:rPr lang="en-US" sz="2000" dirty="0" err="1" smtClean="0">
                <a:solidFill>
                  <a:schemeClr val="tx1"/>
                </a:solidFill>
              </a:rPr>
              <a:t>túl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régóta</a:t>
            </a:r>
            <a:endParaRPr lang="en-US" sz="2000" dirty="0">
              <a:solidFill>
                <a:schemeClr val="tx1"/>
              </a:solidFill>
            </a:endParaRPr>
          </a:p>
          <a:p>
            <a:pPr lvl="1" eaLnBrk="1" hangingPunct="1">
              <a:lnSpc>
                <a:spcPct val="110000"/>
              </a:lnSpc>
              <a:spcBef>
                <a:spcPts val="1400"/>
              </a:spcBef>
              <a:buClr>
                <a:srgbClr val="888888"/>
              </a:buClr>
              <a:buSzPct val="64000"/>
              <a:buFont typeface="Lucida Grande" charset="0"/>
              <a:buChar char="▪"/>
            </a:pPr>
            <a:r>
              <a:rPr lang="en-US" sz="2000" dirty="0" err="1" smtClean="0">
                <a:solidFill>
                  <a:schemeClr val="tx1"/>
                </a:solidFill>
              </a:rPr>
              <a:t>Létezik</a:t>
            </a:r>
            <a:r>
              <a:rPr lang="en-US" sz="2000" dirty="0">
                <a:solidFill>
                  <a:schemeClr val="tx1"/>
                </a:solidFill>
              </a:rPr>
              <a:t>-e </a:t>
            </a:r>
            <a:r>
              <a:rPr lang="en-US" sz="2000" dirty="0" err="1" smtClean="0">
                <a:solidFill>
                  <a:schemeClr val="tx1"/>
                </a:solidFill>
              </a:rPr>
              <a:t>egyáltalán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még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az</a:t>
            </a:r>
            <a:r>
              <a:rPr lang="en-US" sz="2000" dirty="0">
                <a:solidFill>
                  <a:schemeClr val="tx1"/>
                </a:solidFill>
              </a:rPr>
              <a:t> instance</a:t>
            </a:r>
          </a:p>
          <a:p>
            <a:pPr lvl="1" eaLnBrk="1" hangingPunct="1">
              <a:lnSpc>
                <a:spcPct val="110000"/>
              </a:lnSpc>
              <a:spcBef>
                <a:spcPts val="1400"/>
              </a:spcBef>
              <a:buClr>
                <a:srgbClr val="888888"/>
              </a:buClr>
              <a:buSzPct val="64000"/>
              <a:buFont typeface="Lucida Grande" charset="0"/>
              <a:buChar char="▪"/>
            </a:pPr>
            <a:r>
              <a:rPr lang="en-US" sz="2000" dirty="0">
                <a:solidFill>
                  <a:schemeClr val="tx1"/>
                </a:solidFill>
              </a:rPr>
              <a:t>Ha </a:t>
            </a:r>
            <a:r>
              <a:rPr lang="en-US" sz="2000" dirty="0" err="1">
                <a:solidFill>
                  <a:schemeClr val="tx1"/>
                </a:solidFill>
              </a:rPr>
              <a:t>egy</a:t>
            </a:r>
            <a:r>
              <a:rPr lang="en-US" sz="2000" dirty="0">
                <a:solidFill>
                  <a:schemeClr val="tx1"/>
                </a:solidFill>
              </a:rPr>
              <a:t> instance-</a:t>
            </a:r>
            <a:r>
              <a:rPr lang="en-US" sz="2000" dirty="0" err="1">
                <a:solidFill>
                  <a:schemeClr val="tx1"/>
                </a:solidFill>
              </a:rPr>
              <a:t>ot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elvesztünk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nem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törődünk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vele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töröljük</a:t>
            </a:r>
            <a:endParaRPr lang="en-US" sz="2000" dirty="0">
              <a:solidFill>
                <a:schemeClr val="tx1"/>
              </a:solidFill>
            </a:endParaRPr>
          </a:p>
          <a:p>
            <a:pPr lvl="1" eaLnBrk="1" hangingPunct="1">
              <a:lnSpc>
                <a:spcPct val="110000"/>
              </a:lnSpc>
              <a:spcBef>
                <a:spcPts val="1400"/>
              </a:spcBef>
              <a:buClr>
                <a:srgbClr val="888888"/>
              </a:buClr>
              <a:buSzPct val="64000"/>
              <a:buFontTx/>
              <a:buChar char="-"/>
            </a:pPr>
            <a:endParaRPr lang="en-US" sz="2000" dirty="0">
              <a:solidFill>
                <a:schemeClr val="tx1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ts val="1700"/>
              </a:spcBef>
              <a:buClr>
                <a:srgbClr val="415995"/>
              </a:buClr>
              <a:buSzPct val="64000"/>
              <a:buFont typeface="Lucida Grande" charset="0"/>
              <a:buChar char="▪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7127" name="Right Arrow 32"/>
          <p:cNvSpPr>
            <a:spLocks noChangeArrowheads="1"/>
          </p:cNvSpPr>
          <p:nvPr/>
        </p:nvSpPr>
        <p:spPr bwMode="auto">
          <a:xfrm rot="10800000">
            <a:off x="8189913" y="3382963"/>
            <a:ext cx="1352550" cy="276225"/>
          </a:xfrm>
          <a:prstGeom prst="rightArrow">
            <a:avLst>
              <a:gd name="adj1" fmla="val 50000"/>
              <a:gd name="adj2" fmla="val 49940"/>
            </a:avLst>
          </a:prstGeom>
          <a:solidFill>
            <a:srgbClr val="7575D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47128" name="Right Arrow 35"/>
          <p:cNvSpPr>
            <a:spLocks noChangeArrowheads="1"/>
          </p:cNvSpPr>
          <p:nvPr/>
        </p:nvSpPr>
        <p:spPr bwMode="auto">
          <a:xfrm rot="9685189">
            <a:off x="2852738" y="3890963"/>
            <a:ext cx="1352550" cy="276225"/>
          </a:xfrm>
          <a:prstGeom prst="rightArrow">
            <a:avLst>
              <a:gd name="adj1" fmla="val 50000"/>
              <a:gd name="adj2" fmla="val 49940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47129" name="Right Arrow 38"/>
          <p:cNvSpPr>
            <a:spLocks noChangeArrowheads="1"/>
          </p:cNvSpPr>
          <p:nvPr/>
        </p:nvSpPr>
        <p:spPr bwMode="auto">
          <a:xfrm rot="10432125">
            <a:off x="2706688" y="3513138"/>
            <a:ext cx="1350962" cy="274637"/>
          </a:xfrm>
          <a:prstGeom prst="rightArrow">
            <a:avLst>
              <a:gd name="adj1" fmla="val 50000"/>
              <a:gd name="adj2" fmla="val 50170"/>
            </a:avLst>
          </a:prstGeom>
          <a:solidFill>
            <a:srgbClr val="F0C42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arrow" w="med" len="med"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34" name="Round Diagonal Corner Rectangle 33"/>
          <p:cNvSpPr/>
          <p:nvPr/>
        </p:nvSpPr>
        <p:spPr bwMode="auto">
          <a:xfrm>
            <a:off x="10617200" y="5054600"/>
            <a:ext cx="2133600" cy="609600"/>
          </a:xfrm>
          <a:prstGeom prst="round2DiagRect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693400" y="5130800"/>
            <a:ext cx="19812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3"/>
                </a:solidFill>
              </a:rPr>
              <a:t>aosc_osc_ww</a:t>
            </a:r>
            <a:endParaRPr lang="en-US" sz="20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latin typeface="Vista Sans OT Medium" charset="0"/>
                <a:ea typeface="ヒラギノ角ゴ ProN W6" charset="0"/>
                <a:cs typeface="ヒラギノ角ゴ ProN W6" charset="0"/>
              </a:rPr>
              <a:t>Db</a:t>
            </a:r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 ops team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7400" y="1612900"/>
            <a:ext cx="7924800" cy="5981700"/>
          </a:xfrm>
        </p:spPr>
        <p:txBody>
          <a:bodyPr/>
          <a:lstStyle/>
          <a:p>
            <a:pPr eaLnBrk="1" hangingPunct="1"/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A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csapat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amiben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én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magam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is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dolgozom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/>
            </a:r>
            <a:b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</a:b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(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MySQL Infrastructure Operations Engineering)</a:t>
            </a:r>
          </a:p>
          <a:p>
            <a:pPr eaLnBrk="1" hangingPunct="1"/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Minden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adat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,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aminek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perzisztensnek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kell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lennie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/>
            </a:r>
            <a:b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</a:b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(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1milliárd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aktív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felhasználóhoz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</a:p>
          <a:p>
            <a:pPr eaLnBrk="1" hangingPunct="1"/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Petabyte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méretű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adattárház</a:t>
            </a:r>
            <a:endParaRPr lang="en-US" dirty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eaLnBrk="1" hangingPunct="1"/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Több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ezer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instance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amire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60m+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lekérdezés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jut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másodpercenként</a:t>
            </a:r>
            <a:endParaRPr lang="en-US" dirty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eaLnBrk="1" hangingPunct="1"/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8(+2+3(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perf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/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eng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))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fős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csapat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,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ezért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főleg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fejlesztéssel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foglalkozunk</a:t>
            </a:r>
            <a:endParaRPr lang="en-US" dirty="0">
              <a:latin typeface="Vista Sans OT Reg" charset="0"/>
              <a:ea typeface="ヒラギノ角ゴ ProN W3" charset="0"/>
              <a:cs typeface="ヒラギノ角ゴ ProN W3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latin typeface="Vista Sans OT Medium" charset="0"/>
                <a:ea typeface="ヒラギノ角ゴ ProN W6" charset="0"/>
                <a:cs typeface="ヒラギノ角ゴ ProN W6" charset="0"/>
              </a:rPr>
              <a:t>Mit</a:t>
            </a:r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 </a:t>
            </a:r>
            <a:r>
              <a:rPr lang="en-US" dirty="0" err="1">
                <a:latin typeface="Vista Sans OT Medium" charset="0"/>
                <a:ea typeface="ヒラギノ角ゴ ProN W6" charset="0"/>
                <a:cs typeface="ヒラギノ角ゴ ProN W6" charset="0"/>
              </a:rPr>
              <a:t>kell</a:t>
            </a:r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 </a:t>
            </a:r>
            <a:r>
              <a:rPr lang="en-US" dirty="0" err="1">
                <a:latin typeface="Vista Sans OT Medium" charset="0"/>
                <a:ea typeface="ヒラギノ角ゴ ProN W6" charset="0"/>
                <a:cs typeface="ヒラギノ角ゴ ProN W6" charset="0"/>
              </a:rPr>
              <a:t>tudnunk</a:t>
            </a:r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 </a:t>
            </a:r>
            <a:r>
              <a:rPr lang="en-US" dirty="0" err="1">
                <a:latin typeface="Vista Sans OT Medium" charset="0"/>
                <a:ea typeface="ヒラギノ角ゴ ProN W6" charset="0"/>
                <a:cs typeface="ヒラギノ角ゴ ProN W6" charset="0"/>
              </a:rPr>
              <a:t>az</a:t>
            </a:r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 </a:t>
            </a:r>
            <a:r>
              <a:rPr lang="en-US" dirty="0" err="1" smtClean="0">
                <a:latin typeface="Vista Sans OT Medium" charset="0"/>
                <a:ea typeface="ヒラギノ角ゴ ProN W6" charset="0"/>
                <a:cs typeface="ヒラギノ角ゴ ProN W6" charset="0"/>
              </a:rPr>
              <a:t>automatizáláshoz</a:t>
            </a:r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?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7400" y="1612900"/>
            <a:ext cx="7924800" cy="5981700"/>
          </a:xfrm>
          <a:extLst/>
        </p:spPr>
        <p:txBody>
          <a:bodyPr/>
          <a:lstStyle/>
          <a:p>
            <a:pPr eaLnBrk="1" hangingPunct="1">
              <a:defRPr/>
            </a:pP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Konzisztens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táblaszerkezetek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(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svn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</a:p>
          <a:p>
            <a:pPr eaLnBrk="1" hangingPunct="1">
              <a:defRPr/>
            </a:pP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Aktuális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err="1">
                <a:latin typeface="Vista Sans OT Reg" charset="0"/>
                <a:ea typeface="ヒラギノ角ゴ ProN W3" charset="0"/>
                <a:cs typeface="ヒラギノ角ゴ ProN W3" charset="0"/>
              </a:rPr>
              <a:t>á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llapot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tárolása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(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mysql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, local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/central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  <a:endParaRPr lang="en-US" strike="sngStrike" dirty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eaLnBrk="1" hangingPunct="1">
              <a:defRPr/>
            </a:pP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Helyi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státuszok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ö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sszegyűjtése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(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aosc_cheksum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</a:p>
          <a:p>
            <a:pPr eaLnBrk="1" hangingPunct="1">
              <a:defRPr/>
            </a:pP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Alter management (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aosc_brain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  <a:endParaRPr lang="en-US" strike="sngStrike" dirty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eaLnBrk="1" hangingPunct="1">
              <a:defRPr/>
            </a:pP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Helyi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err="1">
                <a:latin typeface="Vista Sans OT Reg" charset="0"/>
                <a:ea typeface="ヒラギノ角ゴ ProN W3" charset="0"/>
                <a:cs typeface="ヒラギノ角ゴ ProN W3" charset="0"/>
              </a:rPr>
              <a:t>á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llapotok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begyűjtése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(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aosc_collector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  <a:endParaRPr lang="en-US" strike="sngStrike" dirty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eaLnBrk="1" hangingPunct="1">
              <a:defRPr/>
            </a:pP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Queue 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ö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sszeállítása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(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aosc_scheduler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</a:p>
          <a:p>
            <a:pPr eaLnBrk="1" hangingPunct="1">
              <a:defRPr/>
            </a:pP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Alter 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futtatása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(</a:t>
            </a:r>
            <a:r>
              <a:rPr lang="en-US" strike="sngStrike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aosc_osc_ww</a:t>
            </a:r>
            <a:r>
              <a:rPr lang="en-US" strike="sngStrike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  <a:endParaRPr lang="en-US" dirty="0" smtClean="0">
              <a:latin typeface="Vista Sans OT Reg" charset="0"/>
              <a:ea typeface="ヒラギノ角ゴ ProN W3" charset="0"/>
              <a:cs typeface="ヒラギノ角ゴ ProN W3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Vista Sans OT Medium" charset="0"/>
                <a:ea typeface="ヒラギノ角ゴ ProN W6" charset="0"/>
                <a:cs typeface="ヒラギノ角ゴ ProN W6" charset="0"/>
              </a:rPr>
              <a:t>Jelenlegi</a:t>
            </a:r>
            <a:r>
              <a:rPr lang="en-US" dirty="0" smtClean="0">
                <a:latin typeface="Vista Sans OT Medium" charset="0"/>
                <a:ea typeface="ヒラギノ角ゴ ProN W6" charset="0"/>
                <a:cs typeface="ヒラギノ角ゴ ProN W6" charset="0"/>
              </a:rPr>
              <a:t> </a:t>
            </a:r>
            <a:r>
              <a:rPr lang="en-US" dirty="0" err="1" smtClean="0">
                <a:latin typeface="Vista Sans OT Medium" charset="0"/>
                <a:ea typeface="ヒラギノ角ゴ ProN W6" charset="0"/>
                <a:cs typeface="ヒラギノ角ゴ ProN W6" charset="0"/>
              </a:rPr>
              <a:t>állapot</a:t>
            </a:r>
            <a:endParaRPr lang="en-US" dirty="0">
              <a:latin typeface="Vista Sans OT Medium" charset="0"/>
              <a:ea typeface="ヒラギノ角ゴ ProN W6" charset="0"/>
              <a:cs typeface="ヒラギノ角ゴ ProN W6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7400" y="1612900"/>
            <a:ext cx="7924800" cy="5981700"/>
          </a:xfrm>
          <a:extLst/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Működik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  <a:sym typeface="Wingdings"/>
              </a:rPr>
              <a:t></a:t>
            </a:r>
          </a:p>
          <a:p>
            <a:pPr eaLnBrk="1" hangingPunct="1">
              <a:defRPr/>
            </a:pP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  <a:sym typeface="Wingdings"/>
              </a:rPr>
              <a:t>Nem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  <a:sym typeface="Wingdings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  <a:sym typeface="Wingdings"/>
              </a:rPr>
              <a:t>tökéletes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  <a:sym typeface="Wingdings"/>
              </a:rPr>
              <a:t> a queue-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  <a:sym typeface="Wingdings"/>
              </a:rPr>
              <a:t>ing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  <a:sym typeface="Wingdings"/>
              </a:rPr>
              <a:t> (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  <a:sym typeface="Wingdings"/>
              </a:rPr>
              <a:t>nincs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  <a:sym typeface="Wingdings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  <a:sym typeface="Wingdings"/>
              </a:rPr>
              <a:t>súlyozás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  <a:sym typeface="Wingdings"/>
              </a:rPr>
              <a:t>)</a:t>
            </a:r>
            <a:endParaRPr lang="en-US" dirty="0" smtClean="0">
              <a:latin typeface="Vista Sans OT Reg" charset="0"/>
              <a:ea typeface="ヒラギノ角ゴ ProN W3" charset="0"/>
              <a:cs typeface="ヒラギノ角ゴ ProN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839661"/>
      </p:ext>
    </p:extLst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Vista Sans OT Medium" charset="0"/>
                <a:ea typeface="ヒラギノ角ゴ ProN W6" charset="0"/>
                <a:cs typeface="ヒラギノ角ゴ ProN W6" charset="0"/>
              </a:rPr>
              <a:t>Have an impact!</a:t>
            </a:r>
            <a:endParaRPr lang="en-US" dirty="0">
              <a:latin typeface="Vista Sans OT Medium" charset="0"/>
              <a:ea typeface="ヒラギノ角ゴ ProN W6" charset="0"/>
              <a:cs typeface="ヒラギノ角ゴ ProN W6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7400" y="1612900"/>
            <a:ext cx="7924800" cy="5981700"/>
          </a:xfrm>
          <a:extLst/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Dolgozz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nálunk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! (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www.facebook.com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/careers)</a:t>
            </a:r>
          </a:p>
          <a:p>
            <a:pPr eaLnBrk="1" hangingPunct="1">
              <a:defRPr/>
            </a:pP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Move Fast!</a:t>
            </a:r>
          </a:p>
          <a:p>
            <a:pPr eaLnBrk="1" hangingPunct="1">
              <a:defRPr/>
            </a:pP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Dba-ként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,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egy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hét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után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a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newsfeedben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volt a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kódom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...</a:t>
            </a:r>
          </a:p>
          <a:p>
            <a:pPr eaLnBrk="1" hangingPunct="1">
              <a:defRPr/>
            </a:pP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Személyes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kedvenceim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:</a:t>
            </a:r>
            <a:endParaRPr lang="en-US" dirty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lvl="1" eaLnBrk="1" hangingPunct="1">
              <a:defRPr/>
            </a:pP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Zseniális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munkatársak</a:t>
            </a:r>
            <a:endParaRPr lang="en-US" dirty="0" smtClean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lvl="1" eaLnBrk="1" hangingPunct="1">
              <a:defRPr/>
            </a:pP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Nincs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pozícióval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kapcsolatos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versengés</a:t>
            </a:r>
            <a:endParaRPr lang="en-US" dirty="0" smtClean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lvl="1" eaLnBrk="1" hangingPunct="1">
              <a:defRPr/>
            </a:pP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Korlátlan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mennyiségű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redbull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…</a:t>
            </a:r>
          </a:p>
          <a:p>
            <a:pPr lvl="1" eaLnBrk="1" hangingPunct="1">
              <a:defRPr/>
            </a:pP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“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Tedd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amihez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értesz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,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itt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van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hozzá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minden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”</a:t>
            </a:r>
            <a:endParaRPr lang="en-US" dirty="0" smtClean="0">
              <a:latin typeface="Vista Sans OT Reg" charset="0"/>
              <a:ea typeface="ヒラギノ角ゴ ProN W3" charset="0"/>
              <a:cs typeface="ヒラギノ角ゴ ProN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396560"/>
      </p:ext>
    </p:extLst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Vista Sans OT Medium" charset="0"/>
                <a:ea typeface="ヒラギノ角ゴ ProN W6" charset="0"/>
                <a:cs typeface="ヒラギノ角ゴ ProN W6" charset="0"/>
              </a:rPr>
              <a:t>Kérdések</a:t>
            </a:r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?</a:t>
            </a:r>
            <a:endParaRPr lang="en-US" dirty="0">
              <a:latin typeface="Vista Sans OT Medium" charset="0"/>
              <a:ea typeface="ヒラギノ角ゴ ProN W6" charset="0"/>
              <a:cs typeface="ヒラギノ角ゴ ProN W6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7400" y="1612900"/>
            <a:ext cx="7924800" cy="5981700"/>
          </a:xfrm>
          <a:extLst/>
        </p:spPr>
        <p:txBody>
          <a:bodyPr/>
          <a:lstStyle/>
          <a:p>
            <a:pPr eaLnBrk="1" hangingPunct="1">
              <a:defRPr/>
            </a:pPr>
            <a:endParaRPr lang="en-US" dirty="0" smtClean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eaLnBrk="1" hangingPunct="1">
              <a:defRPr/>
            </a:pPr>
            <a:endParaRPr lang="en-US" dirty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eaLnBrk="1" hangingPunct="1">
              <a:defRPr/>
            </a:pPr>
            <a:endParaRPr lang="en-US" dirty="0" smtClean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eaLnBrk="1" hangingPunct="1">
              <a:defRPr/>
            </a:pPr>
            <a:endParaRPr lang="en-US" dirty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eaLnBrk="1" hangingPunct="1">
              <a:defRPr/>
            </a:pPr>
            <a:endParaRPr lang="en-US" dirty="0" smtClean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eaLnBrk="1" hangingPunct="1">
              <a:defRPr/>
            </a:pPr>
            <a:endParaRPr lang="en-US" dirty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eaLnBrk="1" hangingPunct="1">
              <a:defRPr/>
            </a:pP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(UI: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ingyen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ajándékok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itt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nálam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  <a:endParaRPr lang="en-US" dirty="0" smtClean="0">
              <a:latin typeface="Vista Sans OT Reg" charset="0"/>
              <a:ea typeface="ヒラギノ角ゴ ProN W3" charset="0"/>
              <a:cs typeface="ヒラギノ角ゴ ProN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031161"/>
      </p:ext>
    </p:extLst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Vista Sans OT Medium" charset="0"/>
                <a:ea typeface="ヒラギノ角ゴ ProN W6" charset="0"/>
                <a:cs typeface="ヒラギノ角ゴ ProN W6" charset="0"/>
              </a:rPr>
              <a:t>Alapok</a:t>
            </a:r>
            <a:endParaRPr lang="en-US" dirty="0">
              <a:latin typeface="Vista Sans OT Medium" charset="0"/>
              <a:ea typeface="ヒラギノ角ゴ ProN W6" charset="0"/>
              <a:cs typeface="ヒラギノ角ゴ ProN W6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7400" y="1612900"/>
            <a:ext cx="9296400" cy="5981700"/>
          </a:xfrm>
        </p:spPr>
        <p:txBody>
          <a:bodyPr/>
          <a:lstStyle/>
          <a:p>
            <a:pPr eaLnBrk="1" hangingPunct="1"/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Kérdezz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! (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jobb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egy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érdekes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beszélgetes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, mint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egy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unalmas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előadás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</a:p>
          <a:p>
            <a:pPr eaLnBrk="1" hangingPunct="1"/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Minden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külön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gép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&gt; 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host</a:t>
            </a:r>
          </a:p>
          <a:p>
            <a:pPr lvl="1" eaLnBrk="1" hangingPunct="1"/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Minden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futó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mysql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egy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host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-ton &gt; 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instance</a:t>
            </a:r>
          </a:p>
          <a:p>
            <a:pPr eaLnBrk="1" hangingPunct="1"/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Shard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vagy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dbid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,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replikáció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lánc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(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gépcsoport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  <a:endParaRPr lang="en-US" dirty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eaLnBrk="1" hangingPunct="1"/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Tier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egy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gépcsoportokat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összefogó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lista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/>
            </a:r>
            <a:b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</a:b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	(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pl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dbid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,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dbname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, services/instances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  <a:endParaRPr lang="en-US" dirty="0">
              <a:latin typeface="Vista Sans OT Reg" charset="0"/>
              <a:ea typeface="ヒラギノ角ゴ ProN W3" charset="0"/>
              <a:cs typeface="ヒラギノ角ゴ ProN W3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ista Sans OT Medium" charset="0"/>
                <a:ea typeface="ヒラギノ角ゴ ProN W6" charset="0"/>
                <a:cs typeface="ヒラギノ角ゴ ProN W6" charset="0"/>
              </a:rPr>
              <a:t>OnlineSchemaChange (OSC)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7400" y="1612900"/>
            <a:ext cx="8610600" cy="5981700"/>
          </a:xfrm>
        </p:spPr>
        <p:txBody>
          <a:bodyPr/>
          <a:lstStyle/>
          <a:p>
            <a:pPr eaLnBrk="1" hangingPunct="1"/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Downtime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nem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elfogadható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és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a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masterek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váltása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nem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elég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biztonságosan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automatizálható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,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túl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drága</a:t>
            </a:r>
            <a:endParaRPr lang="en-US" dirty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eaLnBrk="1" hangingPunct="1"/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Kellett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egy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online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megoldás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(OSC) </a:t>
            </a:r>
          </a:p>
          <a:p>
            <a:pPr lvl="1" eaLnBrk="1" hangingPunct="1"/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Új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tábla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az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új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schema-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val</a:t>
            </a:r>
            <a:endParaRPr lang="en-US" dirty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lvl="1" eaLnBrk="1" hangingPunct="1"/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Triggerek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létrehozása</a:t>
            </a:r>
            <a:endParaRPr lang="en-US" dirty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lvl="1" eaLnBrk="1" hangingPunct="1"/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Adatok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átemelése</a:t>
            </a:r>
            <a:endParaRPr lang="en-US" dirty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lvl="1" eaLnBrk="1" hangingPunct="1"/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Kicserélni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a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régit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az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ú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jjal</a:t>
            </a:r>
            <a:endParaRPr lang="en-US" dirty="0">
              <a:latin typeface="Vista Sans OT Reg" charset="0"/>
              <a:ea typeface="ヒラギノ角ゴ ProN W3" charset="0"/>
              <a:cs typeface="ヒラギノ角ゴ ProN W3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Vista Sans OT Medium" charset="0"/>
                <a:ea typeface="ヒラギノ角ゴ ProN W6" charset="0"/>
                <a:cs typeface="ヒラギノ角ゴ ProN W6" charset="0"/>
              </a:rPr>
              <a:t>Megoldás</a:t>
            </a:r>
            <a:r>
              <a:rPr lang="en-US" dirty="0" smtClean="0">
                <a:latin typeface="Vista Sans OT Medium" charset="0"/>
                <a:ea typeface="ヒラギノ角ゴ ProN W6" charset="0"/>
                <a:cs typeface="ヒラギノ角ゴ ProN W6" charset="0"/>
              </a:rPr>
              <a:t> </a:t>
            </a:r>
            <a:r>
              <a:rPr lang="en-US" dirty="0" err="1">
                <a:latin typeface="Vista Sans OT Medium" charset="0"/>
                <a:ea typeface="ヒラギノ角ゴ ProN W6" charset="0"/>
                <a:cs typeface="ヒラギノ角ゴ ProN W6" charset="0"/>
              </a:rPr>
              <a:t>é</a:t>
            </a:r>
            <a:r>
              <a:rPr lang="en-US" dirty="0" err="1" smtClean="0">
                <a:latin typeface="Vista Sans OT Medium" charset="0"/>
                <a:ea typeface="ヒラギノ角ゴ ProN W6" charset="0"/>
                <a:cs typeface="ヒラギノ角ゴ ProN W6" charset="0"/>
              </a:rPr>
              <a:t>s</a:t>
            </a:r>
            <a:r>
              <a:rPr lang="en-US" dirty="0" smtClean="0">
                <a:latin typeface="Vista Sans OT Medium" charset="0"/>
                <a:ea typeface="ヒラギノ角ゴ ProN W6" charset="0"/>
                <a:cs typeface="ヒラギノ角ゴ ProN W6" charset="0"/>
              </a:rPr>
              <a:t> a </a:t>
            </a:r>
            <a:r>
              <a:rPr lang="en-US" dirty="0" err="1" smtClean="0">
                <a:latin typeface="Vista Sans OT Medium" charset="0"/>
                <a:ea typeface="ヒラギノ角ゴ ProN W6" charset="0"/>
                <a:cs typeface="ヒラギノ角ゴ ProN W6" charset="0"/>
              </a:rPr>
              <a:t>problémák</a:t>
            </a:r>
            <a:endParaRPr lang="en-US" dirty="0">
              <a:latin typeface="Vista Sans OT Medium" charset="0"/>
              <a:ea typeface="ヒラギノ角ゴ ProN W6" charset="0"/>
              <a:cs typeface="ヒラギノ角ゴ ProN W6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7400" y="1612900"/>
            <a:ext cx="8458200" cy="5981700"/>
          </a:xfrm>
        </p:spPr>
        <p:txBody>
          <a:bodyPr/>
          <a:lstStyle/>
          <a:p>
            <a:pPr eaLnBrk="1" hangingPunct="1"/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Futtatni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minden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gépen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és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db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-n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kézzel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(tool-ok)</a:t>
            </a:r>
          </a:p>
          <a:p>
            <a:pPr eaLnBrk="1" hangingPunct="1"/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Borzalmasan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sok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idő</a:t>
            </a:r>
            <a:endParaRPr lang="en-US" dirty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eaLnBrk="1" hangingPunct="1"/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Rengeteg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a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hibalehetőség</a:t>
            </a:r>
            <a:endParaRPr lang="en-US" dirty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eaLnBrk="1" hangingPunct="1"/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A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gépek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gyakran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cserélődnek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, a hostname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irreleváns</a:t>
            </a:r>
            <a:endParaRPr lang="en-US" dirty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eaLnBrk="1" hangingPunct="1"/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Nehéz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jegyezni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hol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készült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el,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az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ellenőrzés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költséges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(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és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nem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teljesen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megbízható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  <a:endParaRPr lang="en-US" dirty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eaLnBrk="1" hangingPunct="1"/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Leggyengébb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láncszem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problémája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(slave/master,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egy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tábla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egy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időben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)</a:t>
            </a:r>
          </a:p>
          <a:p>
            <a:pPr eaLnBrk="1" hangingPunct="1"/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Az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egyszerű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és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>
                <a:latin typeface="Vista Sans OT Reg" charset="0"/>
                <a:ea typeface="ヒラギノ角ゴ ProN W3" charset="0"/>
                <a:cs typeface="ヒラギノ角ゴ ProN W3" charset="0"/>
              </a:rPr>
              <a:t>gyors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 alter 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2hét volt (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sok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instance)</a:t>
            </a:r>
            <a:endParaRPr lang="en-US" dirty="0">
              <a:latin typeface="Vista Sans OT Reg" charset="0"/>
              <a:ea typeface="ヒラギノ角ゴ ProN W3" charset="0"/>
              <a:cs typeface="ヒラギノ角ゴ ProN W3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n 2"/>
          <p:cNvSpPr/>
          <p:nvPr/>
        </p:nvSpPr>
        <p:spPr bwMode="auto">
          <a:xfrm>
            <a:off x="3073400" y="4978400"/>
            <a:ext cx="914400" cy="1216025"/>
          </a:xfrm>
          <a:prstGeom prst="can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6" name="Can 5"/>
          <p:cNvSpPr/>
          <p:nvPr/>
        </p:nvSpPr>
        <p:spPr bwMode="auto">
          <a:xfrm>
            <a:off x="1320800" y="5740400"/>
            <a:ext cx="914400" cy="1216025"/>
          </a:xfrm>
          <a:prstGeom prst="can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7" name="Can 6"/>
          <p:cNvSpPr/>
          <p:nvPr/>
        </p:nvSpPr>
        <p:spPr bwMode="auto">
          <a:xfrm>
            <a:off x="2006600" y="5054600"/>
            <a:ext cx="914400" cy="1216025"/>
          </a:xfrm>
          <a:prstGeom prst="can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8" name="Can 7"/>
          <p:cNvSpPr/>
          <p:nvPr/>
        </p:nvSpPr>
        <p:spPr bwMode="auto">
          <a:xfrm>
            <a:off x="3225800" y="6426200"/>
            <a:ext cx="914400" cy="1216025"/>
          </a:xfrm>
          <a:prstGeom prst="can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9" name="Can 8"/>
          <p:cNvSpPr/>
          <p:nvPr/>
        </p:nvSpPr>
        <p:spPr bwMode="auto">
          <a:xfrm>
            <a:off x="2540000" y="5816600"/>
            <a:ext cx="914400" cy="1216025"/>
          </a:xfrm>
          <a:prstGeom prst="can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10" name="Can 9"/>
          <p:cNvSpPr/>
          <p:nvPr/>
        </p:nvSpPr>
        <p:spPr bwMode="auto">
          <a:xfrm>
            <a:off x="3987800" y="5283200"/>
            <a:ext cx="914400" cy="1216025"/>
          </a:xfrm>
          <a:prstGeom prst="can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15367" name="Rectangle 2"/>
          <p:cNvSpPr txBox="1">
            <a:spLocks noChangeArrowheads="1"/>
          </p:cNvSpPr>
          <p:nvPr/>
        </p:nvSpPr>
        <p:spPr bwMode="auto">
          <a:xfrm>
            <a:off x="787400" y="406400"/>
            <a:ext cx="11963400" cy="718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ista Sans OT Reg" charset="0"/>
                <a:ea typeface="ヒラギノ角ゴ ProN W3" charset="0"/>
                <a:cs typeface="ヒラギノ角ゴ ProN W3" charset="0"/>
                <a:sym typeface="Vista Sans OT Reg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ts val="1700"/>
              </a:spcBef>
              <a:buClr>
                <a:srgbClr val="415995"/>
              </a:buClr>
              <a:buSzPct val="64000"/>
              <a:buFont typeface="Lucida Grande" charset="0"/>
              <a:buNone/>
            </a:pPr>
            <a:r>
              <a:rPr lang="en-US" sz="2800" dirty="0">
                <a:solidFill>
                  <a:schemeClr val="tx1"/>
                </a:solidFill>
              </a:rPr>
              <a:t>														</a:t>
            </a:r>
            <a:r>
              <a:rPr lang="en-US" sz="2800" dirty="0" err="1" smtClean="0">
                <a:solidFill>
                  <a:schemeClr val="tx1"/>
                </a:solidFill>
              </a:rPr>
              <a:t>Fejlesztők</a:t>
            </a:r>
            <a:endParaRPr lang="en-US" sz="2800" dirty="0">
              <a:solidFill>
                <a:schemeClr val="tx1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ts val="1700"/>
              </a:spcBef>
              <a:buClr>
                <a:srgbClr val="415995"/>
              </a:buClr>
              <a:buSzPct val="64000"/>
              <a:buFont typeface="Lucida Grande" charset="0"/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ts val="1700"/>
              </a:spcBef>
              <a:buClr>
                <a:srgbClr val="415995"/>
              </a:buClr>
              <a:buSzPct val="64000"/>
              <a:buFont typeface="Lucida Grande" charset="0"/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ts val="1700"/>
              </a:spcBef>
              <a:buClr>
                <a:srgbClr val="415995"/>
              </a:buClr>
              <a:buSzPct val="64000"/>
              <a:buFont typeface="Lucida Grande" charset="0"/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ts val="1700"/>
              </a:spcBef>
              <a:buClr>
                <a:srgbClr val="415995"/>
              </a:buClr>
              <a:buSzPct val="64000"/>
              <a:buFont typeface="Lucida Grande" charset="0"/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ts val="1700"/>
              </a:spcBef>
              <a:buClr>
                <a:srgbClr val="415995"/>
              </a:buClr>
              <a:buSzPct val="64000"/>
              <a:buFont typeface="Lucida Grande" charset="0"/>
              <a:buNone/>
            </a:pPr>
            <a:r>
              <a:rPr lang="en-US" sz="2800" dirty="0">
                <a:solidFill>
                  <a:schemeClr val="tx1"/>
                </a:solidFill>
              </a:rPr>
              <a:t>							manual-OSC</a:t>
            </a:r>
          </a:p>
          <a:p>
            <a:pPr eaLnBrk="1" hangingPunct="1">
              <a:lnSpc>
                <a:spcPct val="110000"/>
              </a:lnSpc>
              <a:spcBef>
                <a:spcPts val="1700"/>
              </a:spcBef>
              <a:buClr>
                <a:srgbClr val="415995"/>
              </a:buClr>
              <a:buSzPct val="64000"/>
              <a:buFont typeface="Lucida Grande" charset="0"/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ts val="1700"/>
              </a:spcBef>
              <a:buClr>
                <a:srgbClr val="415995"/>
              </a:buClr>
              <a:buSzPct val="64000"/>
              <a:buFont typeface="Lucida Grande" charset="0"/>
              <a:buNone/>
            </a:pPr>
            <a:r>
              <a:rPr lang="en-US" sz="2800" dirty="0">
                <a:solidFill>
                  <a:schemeClr val="tx1"/>
                </a:solidFill>
              </a:rPr>
              <a:t>														</a:t>
            </a:r>
            <a:r>
              <a:rPr lang="en-US" sz="2800" dirty="0" err="1">
                <a:solidFill>
                  <a:schemeClr val="tx1"/>
                </a:solidFill>
              </a:rPr>
              <a:t>dba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5368" name="Picture 10" descr="profile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9800" y="3987800"/>
            <a:ext cx="1143000" cy="1073150"/>
          </a:xfrm>
          <a:prstGeom prst="rect">
            <a:avLst/>
          </a:prstGeom>
          <a:noFill/>
          <a:ln>
            <a:noFill/>
          </a:ln>
          <a:effectLst>
            <a:outerShdw dist="38100" dir="2700000" rotWithShape="0">
              <a:srgbClr val="000000">
                <a:alpha val="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11" descr="people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0" y="787400"/>
            <a:ext cx="1600200" cy="1171575"/>
          </a:xfrm>
          <a:prstGeom prst="rect">
            <a:avLst/>
          </a:prstGeom>
          <a:noFill/>
          <a:ln>
            <a:noFill/>
          </a:ln>
          <a:effectLst>
            <a:outerShdw dist="38100" dir="2700000" rotWithShape="0">
              <a:srgbClr val="000000">
                <a:alpha val="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eft Arrow 3"/>
          <p:cNvSpPr/>
          <p:nvPr/>
        </p:nvSpPr>
        <p:spPr bwMode="auto">
          <a:xfrm rot="20612370">
            <a:off x="5338560" y="5418247"/>
            <a:ext cx="2133600" cy="694471"/>
          </a:xfrm>
          <a:prstGeom prst="leftArrow">
            <a:avLst/>
          </a:prstGeom>
          <a:ln>
            <a:headEnd type="arrow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14" name="Left Arrow 13"/>
          <p:cNvSpPr/>
          <p:nvPr/>
        </p:nvSpPr>
        <p:spPr bwMode="auto">
          <a:xfrm rot="9869600">
            <a:off x="5791275" y="4652300"/>
            <a:ext cx="2133600" cy="739063"/>
          </a:xfrm>
          <a:prstGeom prst="leftArrow">
            <a:avLst/>
          </a:prstGeom>
          <a:ln>
            <a:headEnd type="arrow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15" name="Left Arrow 14"/>
          <p:cNvSpPr/>
          <p:nvPr/>
        </p:nvSpPr>
        <p:spPr bwMode="auto">
          <a:xfrm rot="19293413">
            <a:off x="9972675" y="3190875"/>
            <a:ext cx="1600200" cy="690563"/>
          </a:xfrm>
          <a:prstGeom prst="leftArrow">
            <a:avLst/>
          </a:prstGeom>
          <a:ln>
            <a:headEnd type="arrow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16" name="Left Arrow 15"/>
          <p:cNvSpPr/>
          <p:nvPr/>
        </p:nvSpPr>
        <p:spPr bwMode="auto">
          <a:xfrm rot="8550643">
            <a:off x="9971088" y="2500313"/>
            <a:ext cx="1601787" cy="674687"/>
          </a:xfrm>
          <a:prstGeom prst="leftArrow">
            <a:avLst/>
          </a:prstGeom>
          <a:ln>
            <a:headEnd type="arrow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>
              <a:solidFill>
                <a:srgbClr val="000000"/>
              </a:solidFill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153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Vista Sans OT Medium" charset="0"/>
                <a:ea typeface="ヒラギノ角ゴ ProN W6" charset="0"/>
                <a:cs typeface="ヒラギノ角ゴ ProN W6" charset="0"/>
              </a:rPr>
              <a:t>Manuálisan</a:t>
            </a:r>
            <a:endParaRPr lang="en-US" dirty="0">
              <a:latin typeface="Vista Sans OT Medium" charset="0"/>
              <a:ea typeface="ヒラギノ角ゴ ProN W6" charset="0"/>
              <a:cs typeface="ヒラギノ角ゴ ProN W6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Vista Sans OT Medium" charset="0"/>
                <a:ea typeface="ヒラギノ角ゴ ProN W6" charset="0"/>
                <a:cs typeface="ヒラギノ角ゴ ProN W6" charset="0"/>
              </a:rPr>
              <a:t>A </a:t>
            </a:r>
            <a:r>
              <a:rPr lang="en-US" dirty="0" err="1" smtClean="0">
                <a:latin typeface="Vista Sans OT Medium" charset="0"/>
                <a:ea typeface="ヒラギノ角ゴ ProN W6" charset="0"/>
                <a:cs typeface="ヒラギノ角ゴ ProN W6" charset="0"/>
              </a:rPr>
              <a:t>szükség</a:t>
            </a:r>
            <a:endParaRPr lang="en-US" dirty="0">
              <a:latin typeface="Vista Sans OT Medium" charset="0"/>
              <a:ea typeface="ヒラギノ角ゴ ProN W6" charset="0"/>
              <a:cs typeface="ヒラギノ角ゴ ProN W6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7400" y="1612900"/>
            <a:ext cx="7924800" cy="5981700"/>
          </a:xfrm>
        </p:spPr>
        <p:txBody>
          <a:bodyPr/>
          <a:lstStyle/>
          <a:p>
            <a:pPr eaLnBrk="1" hangingPunct="1"/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Alter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automatikusan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, ember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nélkül</a:t>
            </a:r>
            <a:endParaRPr lang="en-US" dirty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eaLnBrk="1" hangingPunct="1"/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Maximális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kihasználtság</a:t>
            </a:r>
            <a:endParaRPr lang="en-US" dirty="0" smtClean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eaLnBrk="1" hangingPunct="1"/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szabályozhatóan</a:t>
            </a:r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, concurrency,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prioritás</a:t>
            </a:r>
            <a:endParaRPr lang="en-US" dirty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eaLnBrk="1" hangingPunct="1"/>
            <a:r>
              <a:rPr lang="en-US" dirty="0">
                <a:latin typeface="Vista Sans OT Reg" charset="0"/>
                <a:ea typeface="ヒラギノ角ゴ ProN W3" charset="0"/>
                <a:cs typeface="ヒラギノ角ゴ ProN W3" charset="0"/>
              </a:rPr>
              <a:t>Failsafe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működés</a:t>
            </a:r>
            <a:endParaRPr lang="en-US" dirty="0">
              <a:latin typeface="Vista Sans OT Reg" charset="0"/>
              <a:ea typeface="ヒラギノ角ゴ ProN W3" charset="0"/>
              <a:cs typeface="ヒラギノ角ゴ ProN W3" charset="0"/>
            </a:endParaRPr>
          </a:p>
          <a:p>
            <a:pPr eaLnBrk="1" hangingPunct="1"/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Nyomonkövethető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,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bármikor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szüneteltethető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, 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leállítható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 </a:t>
            </a:r>
          </a:p>
          <a:p>
            <a:pPr eaLnBrk="1" hangingPunct="1"/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_</a:t>
            </a:r>
            <a:r>
              <a:rPr lang="en-US" dirty="0" err="1" smtClean="0">
                <a:latin typeface="Vista Sans OT Reg" charset="0"/>
                <a:ea typeface="ヒラギノ角ゴ ProN W3" charset="0"/>
                <a:cs typeface="ヒラギノ角ゴ ProN W3" charset="0"/>
              </a:rPr>
              <a:t>automatikusan</a:t>
            </a:r>
            <a:r>
              <a:rPr lang="en-US" dirty="0" smtClean="0">
                <a:latin typeface="Vista Sans OT Reg" charset="0"/>
                <a:ea typeface="ヒラギノ角ゴ ProN W3" charset="0"/>
                <a:cs typeface="ヒラギノ角ゴ ProN W3" charset="0"/>
              </a:rPr>
              <a:t>_</a:t>
            </a:r>
            <a:endParaRPr lang="en-US" dirty="0">
              <a:latin typeface="Vista Sans OT Reg" charset="0"/>
              <a:ea typeface="ヒラギノ角ゴ ProN W3" charset="0"/>
              <a:cs typeface="ヒラギノ角ゴ ProN W3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b_presentation">
  <a:themeElements>
    <a:clrScheme name="Facebook Presentation Theme">
      <a:dk1>
        <a:srgbClr val="375999"/>
      </a:dk1>
      <a:lt1>
        <a:srgbClr val="DFE5EF"/>
      </a:lt1>
      <a:dk2>
        <a:srgbClr val="000000"/>
      </a:dk2>
      <a:lt2>
        <a:srgbClr val="EBEBEB"/>
      </a:lt2>
      <a:accent1>
        <a:srgbClr val="FFC300"/>
      </a:accent1>
      <a:accent2>
        <a:srgbClr val="FDEAAC"/>
      </a:accent2>
      <a:accent3>
        <a:srgbClr val="DCDCDC"/>
      </a:accent3>
      <a:accent4>
        <a:srgbClr val="FFFFFF"/>
      </a:accent4>
      <a:accent5>
        <a:srgbClr val="6B84B5"/>
      </a:accent5>
      <a:accent6>
        <a:srgbClr val="D8DFEB"/>
      </a:accent6>
      <a:hlink>
        <a:srgbClr val="0000FF"/>
      </a:hlink>
      <a:folHlink>
        <a:srgbClr val="800080"/>
      </a:folHlink>
    </a:clrScheme>
    <a:fontScheme name="Open">
      <a:majorFont>
        <a:latin typeface="Vista Sans OT Bold"/>
        <a:ea typeface="ヒラギノ角ゴ ProN W6"/>
        <a:cs typeface="ヒラギノ角ゴ ProN W6"/>
      </a:majorFont>
      <a:minorFont>
        <a:latin typeface="Helvetic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0C423"/>
        </a:solidFill>
        <a:ln w="25400" cap="flat" cmpd="sng" algn="ctr">
          <a:noFill/>
          <a:prstDash val="solid"/>
          <a:round/>
          <a:headEnd type="arrow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Vista Sans OT Reg" pitchFamily="-65" charset="0"/>
            <a:ea typeface="ヒラギノ角ゴ ProN W3" pitchFamily="-65" charset="-128"/>
            <a:cs typeface="ヒラギノ角ゴ ProN W3" pitchFamily="-65" charset="-128"/>
            <a:sym typeface="Vista Sans OT Reg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0C423"/>
        </a:solidFill>
        <a:ln w="25400" cap="flat" cmpd="sng" algn="ctr">
          <a:noFill/>
          <a:prstDash val="solid"/>
          <a:round/>
          <a:headEnd type="arrow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Vista Sans OT Reg" pitchFamily="-65" charset="0"/>
            <a:ea typeface="ヒラギノ角ゴ ProN W3" pitchFamily="-65" charset="-128"/>
            <a:cs typeface="ヒラギノ角ゴ ProN W3" pitchFamily="-65" charset="-128"/>
            <a:sym typeface="Vista Sans OT Reg" pitchFamily="-65" charset="0"/>
          </a:defRPr>
        </a:defPPr>
      </a:lstStyle>
    </a:lnDef>
  </a:objectDefaults>
  <a:extraClrSchemeLst>
    <a:extraClrScheme>
      <a:clrScheme name="Op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F0C423"/>
      </a:accent1>
      <a:accent2>
        <a:srgbClr val="333399"/>
      </a:accent2>
      <a:accent3>
        <a:srgbClr val="AAAAAA"/>
      </a:accent3>
      <a:accent4>
        <a:srgbClr val="DADADA"/>
      </a:accent4>
      <a:accent5>
        <a:srgbClr val="F6DEAC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">
      <a:majorFont>
        <a:latin typeface="Vista Sans OT Medium"/>
        <a:ea typeface="ヒラギノ角ゴ ProN W6"/>
        <a:cs typeface="ヒラギノ角ゴ ProN W6"/>
      </a:majorFont>
      <a:minorFont>
        <a:latin typeface="Vista Sans OT Reg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0C423"/>
        </a:solidFill>
        <a:ln w="25400" cap="flat" cmpd="sng" algn="ctr">
          <a:noFill/>
          <a:prstDash val="solid"/>
          <a:round/>
          <a:headEnd type="arrow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Vista Sans OT Reg" pitchFamily="-65" charset="0"/>
            <a:ea typeface="ヒラギノ角ゴ ProN W3" pitchFamily="-65" charset="-128"/>
            <a:cs typeface="ヒラギノ角ゴ ProN W3" pitchFamily="-65" charset="-128"/>
            <a:sym typeface="Vista Sans OT Reg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0C423"/>
        </a:solidFill>
        <a:ln w="25400" cap="flat" cmpd="sng" algn="ctr">
          <a:noFill/>
          <a:prstDash val="solid"/>
          <a:round/>
          <a:headEnd type="arrow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Vista Sans OT Reg" pitchFamily="-65" charset="0"/>
            <a:ea typeface="ヒラギノ角ゴ ProN W3" pitchFamily="-65" charset="-128"/>
            <a:cs typeface="ヒラギノ角ゴ ProN W3" pitchFamily="-65" charset="-128"/>
            <a:sym typeface="Vista Sans OT Reg" pitchFamily="-65" charset="0"/>
          </a:defRPr>
        </a:defPPr>
      </a:lstStyle>
    </a:lnDef>
  </a:objectDefaults>
  <a:extraClrSchemeLst>
    <a:extraClrScheme>
      <a:clrScheme name="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eque Blu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0C423"/>
      </a:accent1>
      <a:accent2>
        <a:srgbClr val="333399"/>
      </a:accent2>
      <a:accent3>
        <a:srgbClr val="AAAAAA"/>
      </a:accent3>
      <a:accent4>
        <a:srgbClr val="DADADA"/>
      </a:accent4>
      <a:accent5>
        <a:srgbClr val="F6DEAC"/>
      </a:accent5>
      <a:accent6>
        <a:srgbClr val="2D2D8A"/>
      </a:accent6>
      <a:hlink>
        <a:srgbClr val="009999"/>
      </a:hlink>
      <a:folHlink>
        <a:srgbClr val="99CC00"/>
      </a:folHlink>
    </a:clrScheme>
    <a:fontScheme name="Seque Blue">
      <a:majorFont>
        <a:latin typeface="Vista Sans OT Medium"/>
        <a:ea typeface="ヒラギノ角ゴ ProN W6"/>
        <a:cs typeface="ヒラギノ角ゴ ProN W6"/>
      </a:majorFont>
      <a:minorFont>
        <a:latin typeface="Helvetic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0C423"/>
        </a:solidFill>
        <a:ln w="25400" cap="flat" cmpd="sng" algn="ctr">
          <a:noFill/>
          <a:prstDash val="solid"/>
          <a:round/>
          <a:headEnd type="arrow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Vista Sans OT Reg" pitchFamily="-65" charset="0"/>
            <a:ea typeface="ヒラギノ角ゴ ProN W3" pitchFamily="-65" charset="-128"/>
            <a:cs typeface="ヒラギノ角ゴ ProN W3" pitchFamily="-65" charset="-128"/>
            <a:sym typeface="Vista Sans OT Reg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0C423"/>
        </a:solidFill>
        <a:ln w="25400" cap="flat" cmpd="sng" algn="ctr">
          <a:noFill/>
          <a:prstDash val="solid"/>
          <a:round/>
          <a:headEnd type="arrow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Vista Sans OT Reg" pitchFamily="-65" charset="0"/>
            <a:ea typeface="ヒラギノ角ゴ ProN W3" pitchFamily="-65" charset="-128"/>
            <a:cs typeface="ヒラギノ角ゴ ProN W3" pitchFamily="-65" charset="-128"/>
            <a:sym typeface="Vista Sans OT Reg" pitchFamily="-65" charset="0"/>
          </a:defRPr>
        </a:defPPr>
      </a:lstStyle>
    </a:lnDef>
  </a:objectDefaults>
  <a:extraClrSchemeLst>
    <a:extraClrScheme>
      <a:clrScheme name="Seque 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ullet">
  <a:themeElements>
    <a:clrScheme name="">
      <a:dk1>
        <a:srgbClr val="000000"/>
      </a:dk1>
      <a:lt1>
        <a:srgbClr val="E0E4ED"/>
      </a:lt1>
      <a:dk2>
        <a:srgbClr val="000000"/>
      </a:dk2>
      <a:lt2>
        <a:srgbClr val="000000"/>
      </a:lt2>
      <a:accent1>
        <a:srgbClr val="F0C423"/>
      </a:accent1>
      <a:accent2>
        <a:srgbClr val="333399"/>
      </a:accent2>
      <a:accent3>
        <a:srgbClr val="EDEFF4"/>
      </a:accent3>
      <a:accent4>
        <a:srgbClr val="000000"/>
      </a:accent4>
      <a:accent5>
        <a:srgbClr val="F6DEAC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">
      <a:majorFont>
        <a:latin typeface="Vista Sans OT Medium"/>
        <a:ea typeface="ヒラギノ角ゴ ProN W6"/>
        <a:cs typeface="ヒラギノ角ゴ ProN W6"/>
      </a:majorFont>
      <a:minorFont>
        <a:latin typeface="Vista Sans OT Reg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0C423"/>
        </a:solidFill>
        <a:ln w="25400" cap="flat" cmpd="sng" algn="ctr">
          <a:noFill/>
          <a:prstDash val="solid"/>
          <a:round/>
          <a:headEnd type="arrow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Vista Sans OT Reg" pitchFamily="-65" charset="0"/>
            <a:ea typeface="ヒラギノ角ゴ ProN W3" pitchFamily="-65" charset="-128"/>
            <a:cs typeface="ヒラギノ角ゴ ProN W3" pitchFamily="-65" charset="-128"/>
            <a:sym typeface="Vista Sans OT Reg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0C423"/>
        </a:solidFill>
        <a:ln w="25400" cap="flat" cmpd="sng" algn="ctr">
          <a:noFill/>
          <a:prstDash val="solid"/>
          <a:round/>
          <a:headEnd type="arrow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Vista Sans OT Reg" pitchFamily="-65" charset="0"/>
            <a:ea typeface="ヒラギノ角ゴ ProN W3" pitchFamily="-65" charset="-128"/>
            <a:cs typeface="ヒラギノ角ゴ ProN W3" pitchFamily="-65" charset="-128"/>
            <a:sym typeface="Vista Sans OT Reg" pitchFamily="-65" charset="0"/>
          </a:defRPr>
        </a:defPPr>
      </a:lstStyle>
    </a:lnDef>
  </a:objectDefaults>
  <a:extraClrSchemeLst>
    <a:extraClrScheme>
      <a:clrScheme name="Bulle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Clos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0C42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6DEAC"/>
      </a:accent5>
      <a:accent6>
        <a:srgbClr val="2D2D8A"/>
      </a:accent6>
      <a:hlink>
        <a:srgbClr val="009999"/>
      </a:hlink>
      <a:folHlink>
        <a:srgbClr val="99CC00"/>
      </a:folHlink>
    </a:clrScheme>
    <a:fontScheme name="Close">
      <a:majorFont>
        <a:latin typeface="Vista Sans OT Bold"/>
        <a:ea typeface="ヒラギノ角ゴ ProN W6"/>
        <a:cs typeface="ヒラギノ角ゴ ProN W6"/>
      </a:majorFont>
      <a:minorFont>
        <a:latin typeface="Helvetic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0C423"/>
        </a:solidFill>
        <a:ln w="25400" cap="flat" cmpd="sng" algn="ctr">
          <a:noFill/>
          <a:prstDash val="solid"/>
          <a:round/>
          <a:headEnd type="arrow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Vista Sans OT Reg" pitchFamily="-65" charset="0"/>
            <a:ea typeface="ヒラギノ角ゴ ProN W3" pitchFamily="-65" charset="-128"/>
            <a:cs typeface="ヒラギノ角ゴ ProN W3" pitchFamily="-65" charset="-128"/>
            <a:sym typeface="Vista Sans OT Reg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0C423"/>
        </a:solidFill>
        <a:ln w="25400" cap="flat" cmpd="sng" algn="ctr">
          <a:noFill/>
          <a:prstDash val="solid"/>
          <a:round/>
          <a:headEnd type="arrow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Vista Sans OT Reg" pitchFamily="-65" charset="0"/>
            <a:ea typeface="ヒラギノ角ゴ ProN W3" pitchFamily="-65" charset="-128"/>
            <a:cs typeface="ヒラギノ角ゴ ProN W3" pitchFamily="-65" charset="-128"/>
            <a:sym typeface="Vista Sans OT Reg" pitchFamily="-65" charset="0"/>
          </a:defRPr>
        </a:defPPr>
      </a:lstStyle>
    </a:lnDef>
  </a:objectDefaults>
  <a:extraClrSchemeLst>
    <a:extraClrScheme>
      <a:clrScheme name="Clos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11278</TotalTime>
  <Pages>0</Pages>
  <Words>3261</Words>
  <Characters>0</Characters>
  <Application>Microsoft Macintosh PowerPoint</Application>
  <PresentationFormat>Custom</PresentationFormat>
  <Lines>0</Lines>
  <Paragraphs>777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fb_presentation</vt:lpstr>
      <vt:lpstr>Title</vt:lpstr>
      <vt:lpstr>Seque Blue</vt:lpstr>
      <vt:lpstr>Bullet</vt:lpstr>
      <vt:lpstr>Close</vt:lpstr>
      <vt:lpstr>PowerPoint Presentation</vt:lpstr>
      <vt:lpstr>Table alter at scale Aosc története</vt:lpstr>
      <vt:lpstr>Agenda</vt:lpstr>
      <vt:lpstr>Db ops team</vt:lpstr>
      <vt:lpstr>Alapok</vt:lpstr>
      <vt:lpstr>OnlineSchemaChange (OSC)</vt:lpstr>
      <vt:lpstr>Megoldás és a problémák</vt:lpstr>
      <vt:lpstr>Manuálisan</vt:lpstr>
      <vt:lpstr>A szükség</vt:lpstr>
      <vt:lpstr>Mit kell tudnunk az automatizáláshoz?</vt:lpstr>
      <vt:lpstr>Mielőtt elkezdjük…</vt:lpstr>
      <vt:lpstr>Mit kell tudnunk az automatizáláshoz?</vt:lpstr>
      <vt:lpstr>CREATE TABLE `tabla1` (   `id` int(11) DEFAULT NULL ) ENGINE=InnoDB DEFAULT CHARSET=latin1 (minden gepen van checkout)</vt:lpstr>
      <vt:lpstr>Mit kell tudnunk az automatizáláshoz?</vt:lpstr>
      <vt:lpstr>PowerPoint Presentation</vt:lpstr>
      <vt:lpstr>PowerPoint Presentation</vt:lpstr>
      <vt:lpstr>PowerPoint Presentation</vt:lpstr>
      <vt:lpstr>PowerPoint Presentation</vt:lpstr>
      <vt:lpstr>Mit kell tudnunk az automatizáláshoz?</vt:lpstr>
      <vt:lpstr>PowerPoint Presentation</vt:lpstr>
      <vt:lpstr>PowerPoint Presentation</vt:lpstr>
      <vt:lpstr>PowerPoint Presentation</vt:lpstr>
      <vt:lpstr>PowerPoint Presentation</vt:lpstr>
      <vt:lpstr>Mit kell tudnunk az automatizáláshoz?</vt:lpstr>
      <vt:lpstr>PowerPoint Presentation</vt:lpstr>
      <vt:lpstr>PowerPoint Presentation</vt:lpstr>
      <vt:lpstr>PowerPoint Presentation</vt:lpstr>
      <vt:lpstr>PowerPoint Presentation</vt:lpstr>
      <vt:lpstr>Mit kell tudnunk az automatizáláshoz?</vt:lpstr>
      <vt:lpstr>PowerPoint Presentation</vt:lpstr>
      <vt:lpstr>PowerPoint Presentation</vt:lpstr>
      <vt:lpstr>PowerPoint Presentation</vt:lpstr>
      <vt:lpstr>Mit kell tudnunk az automatizáláshoz?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Mit kell tudnunk az automatizáláshoz?</vt:lpstr>
      <vt:lpstr>Jelenlegi állapot</vt:lpstr>
      <vt:lpstr>Have an impact!</vt:lpstr>
      <vt:lpstr>Kérdések?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/>
  <cp:keywords/>
  <dc:description/>
  <cp:lastModifiedBy>Istvan Podor</cp:lastModifiedBy>
  <cp:revision>156</cp:revision>
  <dcterms:created xsi:type="dcterms:W3CDTF">2008-06-02T23:53:10Z</dcterms:created>
  <dcterms:modified xsi:type="dcterms:W3CDTF">2012-10-20T13:11:19Z</dcterms:modified>
</cp:coreProperties>
</file>